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4.xml" ContentType="application/vnd.openxmlformats-officedocument.them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5.xml" ContentType="application/vnd.openxmlformats-officedocument.them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heme/theme6.xml" ContentType="application/vnd.openxmlformats-officedocument.theme+xml"/>
  <Override PartName="/ppt/tags/tag243.xml" ContentType="application/vnd.openxmlformats-officedocument.presentationml.tags+xml"/>
  <Override PartName="/ppt/tags/tag244.xml" ContentType="application/vnd.openxmlformats-officedocument.presentationml.tags+xml"/>
  <Override PartName="/ppt/notesSlides/notesSlide1.xml" ContentType="application/vnd.openxmlformats-officedocument.presentationml.notesSlide+xml"/>
  <Override PartName="/ppt/tags/tag245.xml" ContentType="application/vnd.openxmlformats-officedocument.presentationml.tags+xml"/>
  <Override PartName="/ppt/notesSlides/notesSlide2.xml" ContentType="application/vnd.openxmlformats-officedocument.presentationml.notesSlide+xml"/>
  <Override PartName="/ppt/tags/tag246.xml" ContentType="application/vnd.openxmlformats-officedocument.presentationml.tags+xml"/>
  <Override PartName="/ppt/notesSlides/notesSlide3.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4.xml" ContentType="application/vnd.openxmlformats-officedocument.presentationml.notesSlide+xml"/>
  <Override PartName="/ppt/tags/tag251.xml" ContentType="application/vnd.openxmlformats-officedocument.presentationml.tags+xml"/>
  <Override PartName="/ppt/notesSlides/notesSlide5.xml" ContentType="application/vnd.openxmlformats-officedocument.presentationml.notesSlide+xml"/>
  <Override PartName="/ppt/tags/tag252.xml" ContentType="application/vnd.openxmlformats-officedocument.presentationml.tags+xml"/>
  <Override PartName="/ppt/notesSlides/notesSlide6.xml" ContentType="application/vnd.openxmlformats-officedocument.presentationml.notesSlide+xml"/>
  <Override PartName="/ppt/tags/tag253.xml" ContentType="application/vnd.openxmlformats-officedocument.presentationml.tags+xml"/>
  <Override PartName="/ppt/notesSlides/notesSlide7.xml" ContentType="application/vnd.openxmlformats-officedocument.presentationml.notesSlide+xml"/>
  <Override PartName="/ppt/tags/tag254.xml" ContentType="application/vnd.openxmlformats-officedocument.presentationml.tags+xml"/>
  <Override PartName="/ppt/notesSlides/notesSlide8.xml" ContentType="application/vnd.openxmlformats-officedocument.presentationml.notesSlide+xml"/>
  <Override PartName="/ppt/tags/tag255.xml" ContentType="application/vnd.openxmlformats-officedocument.presentationml.tags+xml"/>
  <Override PartName="/ppt/notesSlides/notesSlide9.xml" ContentType="application/vnd.openxmlformats-officedocument.presentationml.notesSlide+xml"/>
  <Override PartName="/ppt/tags/tag256.xml" ContentType="application/vnd.openxmlformats-officedocument.presentationml.tags+xml"/>
  <Override PartName="/ppt/notesSlides/notesSlide10.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11.xml" ContentType="application/vnd.openxmlformats-officedocument.presentationml.notesSlide+xml"/>
  <Override PartName="/ppt/tags/tag259.xml" ContentType="application/vnd.openxmlformats-officedocument.presentationml.tags+xml"/>
  <Override PartName="/ppt/notesSlides/notesSlide12.xml" ContentType="application/vnd.openxmlformats-officedocument.presentationml.notesSlide+xml"/>
  <Override PartName="/ppt/tags/tag260.xml" ContentType="application/vnd.openxmlformats-officedocument.presentationml.tags+xml"/>
  <Override PartName="/ppt/notesSlides/notesSlide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8" r:id="rId5"/>
    <p:sldMasterId id="2147483839" r:id="rId6"/>
    <p:sldMasterId id="2147483957" r:id="rId7"/>
    <p:sldMasterId id="2147483985" r:id="rId8"/>
  </p:sldMasterIdLst>
  <p:notesMasterIdLst>
    <p:notesMasterId r:id="rId41"/>
  </p:notesMasterIdLst>
  <p:sldIdLst>
    <p:sldId id="2147475389" r:id="rId9"/>
    <p:sldId id="2147480699" r:id="rId10"/>
    <p:sldId id="264" r:id="rId11"/>
    <p:sldId id="2147481567" r:id="rId12"/>
    <p:sldId id="2146846568" r:id="rId13"/>
    <p:sldId id="2147480652" r:id="rId14"/>
    <p:sldId id="2147483449" r:id="rId15"/>
    <p:sldId id="269" r:id="rId16"/>
    <p:sldId id="2147475385" r:id="rId17"/>
    <p:sldId id="2147480739" r:id="rId18"/>
    <p:sldId id="2147480777" r:id="rId19"/>
    <p:sldId id="2147483613" r:id="rId20"/>
    <p:sldId id="2147483447" r:id="rId21"/>
    <p:sldId id="2147475302" r:id="rId22"/>
    <p:sldId id="2147483609" r:id="rId23"/>
    <p:sldId id="2147483612" r:id="rId24"/>
    <p:sldId id="2147483610" r:id="rId25"/>
    <p:sldId id="2147483614" r:id="rId26"/>
    <p:sldId id="2147483578" r:id="rId27"/>
    <p:sldId id="2147483579" r:id="rId28"/>
    <p:sldId id="2147483525" r:id="rId29"/>
    <p:sldId id="2147483559" r:id="rId30"/>
    <p:sldId id="2147483580" r:id="rId31"/>
    <p:sldId id="2147483581" r:id="rId32"/>
    <p:sldId id="2147483582" r:id="rId33"/>
    <p:sldId id="2147483583" r:id="rId34"/>
    <p:sldId id="2147483584" r:id="rId35"/>
    <p:sldId id="2147483585" r:id="rId36"/>
    <p:sldId id="2147483586" r:id="rId37"/>
    <p:sldId id="2147483587" r:id="rId38"/>
    <p:sldId id="2147483588" r:id="rId39"/>
    <p:sldId id="2147483629" r:id="rId40"/>
  </p:sldIdLst>
  <p:sldSz cx="12192000" cy="6858000"/>
  <p:notesSz cx="6858000" cy="9144000"/>
  <p:custDataLst>
    <p:tags r:id="rId42"/>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orient="horz" pos="2886" userDrawn="1">
          <p15:clr>
            <a:srgbClr val="A4A3A4"/>
          </p15:clr>
        </p15:guide>
        <p15:guide id="3" pos="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17E"/>
    <a:srgbClr val="1D712E"/>
    <a:srgbClr val="16A846"/>
    <a:srgbClr val="E17738"/>
    <a:srgbClr val="C414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B81B5E-9CB3-4517-AC46-089406354F33}" v="4" dt="2024-01-16T14:07:50.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7" d="100"/>
          <a:sy n="77" d="100"/>
        </p:scale>
        <p:origin x="802" y="72"/>
      </p:cViewPr>
      <p:guideLst>
        <p:guide orient="horz" pos="4224"/>
        <p:guide orient="horz" pos="2886"/>
        <p:guide pos="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1DDD8-7857-4D78-BE0A-E29B5A6BD54F}" type="datetimeFigureOut">
              <a:rPr lang="en-US" smtClean="0"/>
              <a:t>2/5/2024</a:t>
            </a:fld>
            <a:endParaRPr lang="en-US"/>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211C0-E2BE-470F-A4CF-298949B98D43}" type="slidenum">
              <a:rPr lang="en-US" smtClean="0"/>
              <a:t>‹nr.›</a:t>
            </a:fld>
            <a:endParaRPr lang="en-US"/>
          </a:p>
        </p:txBody>
      </p:sp>
    </p:spTree>
    <p:extLst>
      <p:ext uri="{BB962C8B-B14F-4D97-AF65-F5344CB8AC3E}">
        <p14:creationId xmlns:p14="http://schemas.microsoft.com/office/powerpoint/2010/main" val="386210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a:t>Så hvad er Coop ?</a:t>
            </a:r>
          </a:p>
          <a:p>
            <a:pPr marL="171450" indent="-171450">
              <a:buFont typeface="Arial" panose="020B0604020202020204" pitchFamily="34" charset="0"/>
              <a:buChar char="•"/>
            </a:pPr>
            <a:r>
              <a:rPr lang="da-DK"/>
              <a:t>Historien om Coop starter helt tilbage i 1866, da pastor Hans Chr. Sonne og en kreds af Thisted-borgere stifter Danmarks første levedygtige brugsforening. Idéen var dengang - som den er i dag - at forbrugere, der indgår i et fællesskab, får bedre og billigere varer.</a:t>
            </a:r>
          </a:p>
          <a:p>
            <a:pPr marL="171450" indent="-171450">
              <a:buFont typeface="Arial" panose="020B0604020202020204" pitchFamily="34" charset="0"/>
              <a:buChar char="•"/>
            </a:pPr>
            <a:r>
              <a:rPr lang="da-DK"/>
              <a:t>I dag: </a:t>
            </a:r>
          </a:p>
          <a:p>
            <a:pPr marL="628650" lvl="1" indent="-171450">
              <a:buFont typeface="Arial" panose="020B0604020202020204" pitchFamily="34" charset="0"/>
              <a:buChar char="•"/>
            </a:pPr>
            <a:r>
              <a:rPr lang="da-DK"/>
              <a:t>xxx</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211C0-E2BE-470F-A4CF-298949B98D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832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12</a:t>
            </a:fld>
            <a:endParaRPr lang="da-DK">
              <a:latin typeface="COOP" panose="02010504010101010104" pitchFamily="2" charset="0"/>
            </a:endParaRPr>
          </a:p>
        </p:txBody>
      </p:sp>
    </p:spTree>
    <p:extLst>
      <p:ext uri="{BB962C8B-B14F-4D97-AF65-F5344CB8AC3E}">
        <p14:creationId xmlns:p14="http://schemas.microsoft.com/office/powerpoint/2010/main" val="284353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914400" algn="l"/>
              </a:tabLst>
            </a:pPr>
            <a:r>
              <a:rPr lang="da-DK" sz="1800" b="1">
                <a:effectLst/>
                <a:latin typeface="Calibri" panose="020F0502020204030204" pitchFamily="34" charset="0"/>
                <a:ea typeface="Calibri" panose="020F0502020204030204" pitchFamily="34" charset="0"/>
                <a:cs typeface="Times New Roman" panose="02020603050405020304" pitchFamily="18" charset="0"/>
              </a:rPr>
              <a:t>Vi lancerer Danmarks stærkeste loyalitetsprogram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Ved at lukke ned for den del der har vist sig ikke at være en sund forretningsmodel, fokuserer vi vores kræfter omkring de digitale forretningsområder, som flest kunder gør brug af - og som samtidig kan bidrage til en profitabel vækst til vores forretning, </a:t>
            </a: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investerer fortsat massivt i, via Coops app, at levere den stærkeste </a:t>
            </a:r>
            <a:r>
              <a:rPr lang="da-DK" sz="1100" err="1">
                <a:effectLst/>
                <a:latin typeface="Calibri" panose="020F0502020204030204" pitchFamily="34" charset="0"/>
                <a:ea typeface="Calibri" panose="020F0502020204030204" pitchFamily="34" charset="0"/>
                <a:cs typeface="Times New Roman" panose="02020603050405020304" pitchFamily="18" charset="0"/>
              </a:rPr>
              <a:t>omni-channel</a:t>
            </a:r>
            <a:r>
              <a:rPr lang="da-DK" sz="1100">
                <a:effectLst/>
                <a:latin typeface="Calibri" panose="020F0502020204030204" pitchFamily="34" charset="0"/>
                <a:ea typeface="Calibri" panose="020F0502020204030204" pitchFamily="34" charset="0"/>
                <a:cs typeface="Times New Roman" panose="02020603050405020304" pitchFamily="18" charset="0"/>
              </a:rPr>
              <a:t> oplevelse med Coops butikker som omdrejningspunkt. Det vil være med udgangspunkt i vores butikker, at vi løbende vil opbygge vores fremtidige online dagligvareposition</a:t>
            </a: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lancerer derfor et nyt loyalitetskoncept – der sikrer medlemmerne økonomiske fordele, de ikke kan få andre steder</a:t>
            </a:r>
          </a:p>
          <a:p>
            <a:pPr marL="742950" lvl="1" indent="-285750">
              <a:lnSpc>
                <a:spcPct val="107000"/>
              </a:lnSpc>
              <a:spcAft>
                <a:spcPts val="800"/>
              </a:spcAft>
              <a:buFont typeface="Calibri" panose="020F050202020403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tager det bedste fra medlem og Prime og skaber ét sammenhængende loyalitetskoncept. Fremover vil alle medlemmer få 1% bonus på en række af vores stærkeste </a:t>
            </a:r>
            <a:r>
              <a:rPr lang="da-DK" sz="1100" err="1">
                <a:effectLst/>
                <a:latin typeface="Calibri" panose="020F0502020204030204" pitchFamily="34" charset="0"/>
                <a:ea typeface="Calibri" panose="020F0502020204030204" pitchFamily="34" charset="0"/>
                <a:cs typeface="Times New Roman" panose="02020603050405020304" pitchFamily="18" charset="0"/>
              </a:rPr>
              <a:t>EVM’er</a:t>
            </a:r>
            <a:r>
              <a:rPr lang="da-DK" sz="1100">
                <a:effectLst/>
                <a:latin typeface="Calibri" panose="020F0502020204030204" pitchFamily="34" charset="0"/>
                <a:ea typeface="Calibri" panose="020F0502020204030204" pitchFamily="34" charset="0"/>
                <a:cs typeface="Times New Roman" panose="02020603050405020304" pitchFamily="18" charset="0"/>
              </a:rPr>
              <a:t>, og så kan de vælge hvilke af disse, de vil have helt op til 15% bonus på hvis de bruger deres </a:t>
            </a:r>
            <a:r>
              <a:rPr lang="da-DK" sz="1100" err="1">
                <a:effectLst/>
                <a:latin typeface="Calibri" panose="020F0502020204030204" pitchFamily="34" charset="0"/>
                <a:ea typeface="Calibri" panose="020F0502020204030204" pitchFamily="34" charset="0"/>
                <a:cs typeface="Times New Roman" panose="02020603050405020304" pitchFamily="18" charset="0"/>
              </a:rPr>
              <a:t>FordelsKonto</a:t>
            </a:r>
            <a:r>
              <a:rPr lang="da-DK" sz="110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Prime overgår til </a:t>
            </a:r>
            <a:r>
              <a:rPr lang="da-DK" sz="1100" err="1">
                <a:solidFill>
                  <a:schemeClr val="tx2"/>
                </a:solidFill>
                <a:latin typeface="+mj-lt"/>
              </a:rPr>
              <a:t>Fordeskonto</a:t>
            </a:r>
            <a:r>
              <a:rPr lang="da-DK" sz="1100">
                <a:solidFill>
                  <a:schemeClr val="tx2"/>
                </a:solidFill>
                <a:latin typeface="+mj-lt"/>
              </a:rPr>
              <a:t>, og her vil der være fokus på dagligvarer</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Derfor vil det ikke længere være muligt at tilvælge eksterne fordele som streaming gennem Coop</a:t>
            </a:r>
          </a:p>
          <a:p>
            <a:pPr marL="742950" marR="0" lvl="1" indent="-285750" algn="l" defTabSz="914400" rtl="0" eaLnBrk="1" fontAlgn="auto" latinLnBrk="0" hangingPunct="1">
              <a:lnSpc>
                <a:spcPct val="107000"/>
              </a:lnSpc>
              <a:spcBef>
                <a:spcPts val="0"/>
              </a:spcBef>
              <a:spcAft>
                <a:spcPts val="800"/>
              </a:spcAft>
              <a:buClrTx/>
              <a:buSzTx/>
              <a:buFont typeface="Calibri" panose="020F0502020204030204" pitchFamily="34" charset="0"/>
              <a:buChar char="-"/>
              <a:tabLst>
                <a:tab pos="1371600" algn="l"/>
              </a:tabLst>
              <a:defRPr/>
            </a:pPr>
            <a:r>
              <a:rPr lang="da-DK" sz="1100">
                <a:solidFill>
                  <a:schemeClr val="tx2"/>
                </a:solidFill>
                <a:latin typeface="+mj-lt"/>
              </a:rPr>
              <a:t>Til gengæld, kan man med </a:t>
            </a:r>
            <a:r>
              <a:rPr lang="da-DK" sz="1100" err="1">
                <a:solidFill>
                  <a:schemeClr val="tx2"/>
                </a:solidFill>
                <a:latin typeface="+mj-lt"/>
              </a:rPr>
              <a:t>FordelsKonto</a:t>
            </a:r>
            <a:r>
              <a:rPr lang="da-DK" sz="1100">
                <a:solidFill>
                  <a:schemeClr val="tx2"/>
                </a:solidFill>
                <a:latin typeface="+mj-lt"/>
              </a:rPr>
              <a:t> opnå op til 15% rabat på endnu flere varemærker</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Derudover kommer 1%-medlemsbonussen til at kun gælde Coops egne varemærker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B8EE3-53C3-664E-83F1-F51BBA5DF6DE}"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674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15</a:t>
            </a:fld>
            <a:endParaRPr lang="da-DK">
              <a:latin typeface="COOP" panose="02010504010101010104" pitchFamily="2" charset="0"/>
            </a:endParaRPr>
          </a:p>
        </p:txBody>
      </p:sp>
    </p:spTree>
    <p:extLst>
      <p:ext uri="{BB962C8B-B14F-4D97-AF65-F5344CB8AC3E}">
        <p14:creationId xmlns:p14="http://schemas.microsoft.com/office/powerpoint/2010/main" val="195251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16</a:t>
            </a:fld>
            <a:endParaRPr lang="da-DK">
              <a:latin typeface="COOP" panose="02010504010101010104" pitchFamily="2" charset="0"/>
            </a:endParaRPr>
          </a:p>
        </p:txBody>
      </p:sp>
    </p:spTree>
    <p:extLst>
      <p:ext uri="{BB962C8B-B14F-4D97-AF65-F5344CB8AC3E}">
        <p14:creationId xmlns:p14="http://schemas.microsoft.com/office/powerpoint/2010/main" val="1173943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17</a:t>
            </a:fld>
            <a:endParaRPr lang="da-DK">
              <a:latin typeface="COOP" panose="02010504010101010104" pitchFamily="2" charset="0"/>
            </a:endParaRPr>
          </a:p>
        </p:txBody>
      </p:sp>
    </p:spTree>
    <p:extLst>
      <p:ext uri="{BB962C8B-B14F-4D97-AF65-F5344CB8AC3E}">
        <p14:creationId xmlns:p14="http://schemas.microsoft.com/office/powerpoint/2010/main" val="1162207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2023 skiftede Dagli’Brugsen navn til Brugsen.</a:t>
            </a:r>
          </a:p>
          <a:p>
            <a:pPr marL="171450" indent="-171450">
              <a:buFont typeface="Arial" panose="020B0604020202020204" pitchFamily="34" charset="0"/>
              <a:buChar char="•"/>
            </a:pPr>
            <a:r>
              <a:rPr lang="da-DK" dirty="0"/>
              <a:t>Brugsen og Dagli’Brugsen navnet kommer til at leve side om side i en periode, indtil vi har fået skiftet facadeskiltene på vores butikker.</a:t>
            </a:r>
          </a:p>
          <a:p>
            <a:pPr marL="171450" indent="-171450">
              <a:buFont typeface="Arial" panose="020B0604020202020204" pitchFamily="34" charset="0"/>
              <a:buChar char="•"/>
            </a:pPr>
            <a:r>
              <a:rPr lang="da-DK" dirty="0"/>
              <a:t>Ved samme lejlighed har Brugsen lavet ny strategi for Danmarks mest lokalt tilpassede nærbutikker.</a:t>
            </a:r>
          </a:p>
        </p:txBody>
      </p:sp>
      <p:sp>
        <p:nvSpPr>
          <p:cNvPr id="4" name="Pladsholder til slidenummer 3"/>
          <p:cNvSpPr>
            <a:spLocks noGrp="1"/>
          </p:cNvSpPr>
          <p:nvPr>
            <p:ph type="sldNum" sz="quarter" idx="5"/>
          </p:nvPr>
        </p:nvSpPr>
        <p:spPr/>
        <p:txBody>
          <a:bodyPr/>
          <a:lstStyle/>
          <a:p>
            <a:fld id="{ADF211C0-E2BE-470F-A4CF-298949B98D43}" type="slidenum">
              <a:rPr lang="en-US" smtClean="0"/>
              <a:t>19</a:t>
            </a:fld>
            <a:endParaRPr lang="en-US"/>
          </a:p>
        </p:txBody>
      </p:sp>
    </p:spTree>
    <p:extLst>
      <p:ext uri="{BB962C8B-B14F-4D97-AF65-F5344CB8AC3E}">
        <p14:creationId xmlns:p14="http://schemas.microsoft.com/office/powerpoint/2010/main" val="3636394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1. Januar 2023 stoppede vi med at lave en trykt tilbudsavis.</a:t>
            </a:r>
          </a:p>
          <a:p>
            <a:pPr marL="171450" indent="-171450">
              <a:buFont typeface="Arial" panose="020B0604020202020204" pitchFamily="34" charset="0"/>
              <a:buChar char="•"/>
            </a:pPr>
            <a:r>
              <a:rPr lang="da-DK" dirty="0"/>
              <a:t>Al markedsføring har siden været 100% digital, og vises på www.brugsen.dk, i Coop </a:t>
            </a:r>
            <a:r>
              <a:rPr lang="da-DK" dirty="0" err="1"/>
              <a:t>app’en</a:t>
            </a:r>
            <a:r>
              <a:rPr lang="da-DK" dirty="0"/>
              <a:t>, og på de lokale Facebook sider.</a:t>
            </a:r>
          </a:p>
          <a:p>
            <a:pPr marL="171450" indent="-171450">
              <a:buFont typeface="Arial" panose="020B0604020202020204" pitchFamily="34" charset="0"/>
              <a:buChar char="•"/>
            </a:pPr>
            <a:r>
              <a:rPr lang="da-DK" dirty="0"/>
              <a:t>Tilbuddene vises dog fysisk i butikkerne på plakater.</a:t>
            </a:r>
          </a:p>
        </p:txBody>
      </p:sp>
      <p:sp>
        <p:nvSpPr>
          <p:cNvPr id="4" name="Pladsholder til slidenummer 3"/>
          <p:cNvSpPr>
            <a:spLocks noGrp="1"/>
          </p:cNvSpPr>
          <p:nvPr>
            <p:ph type="sldNum" sz="quarter" idx="5"/>
          </p:nvPr>
        </p:nvSpPr>
        <p:spPr/>
        <p:txBody>
          <a:bodyPr/>
          <a:lstStyle/>
          <a:p>
            <a:fld id="{ADF211C0-E2BE-470F-A4CF-298949B98D43}" type="slidenum">
              <a:rPr lang="en-US" smtClean="0"/>
              <a:t>20</a:t>
            </a:fld>
            <a:endParaRPr lang="en-US"/>
          </a:p>
        </p:txBody>
      </p:sp>
    </p:spTree>
    <p:extLst>
      <p:ext uri="{BB962C8B-B14F-4D97-AF65-F5344CB8AC3E}">
        <p14:creationId xmlns:p14="http://schemas.microsoft.com/office/powerpoint/2010/main" val="4024639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Nyt Brugsen koncept blev lanceret i efteråret 2023.</a:t>
            </a:r>
          </a:p>
          <a:p>
            <a:pPr marL="171450" indent="-171450">
              <a:buFont typeface="Arial" panose="020B0604020202020204" pitchFamily="34" charset="0"/>
              <a:buChar char="•"/>
            </a:pPr>
            <a:r>
              <a:rPr lang="da-DK" dirty="0"/>
              <a:t>Konceptet bygger videre på eksisterende koncept, med synlige ændringer i forhold til navnet skiftet.</a:t>
            </a:r>
          </a:p>
          <a:p>
            <a:pPr marL="171450" indent="-171450">
              <a:buFont typeface="Arial" panose="020B0604020202020204" pitchFamily="34" charset="0"/>
              <a:buChar char="•"/>
            </a:pPr>
            <a:r>
              <a:rPr lang="da-DK" dirty="0"/>
              <a:t>I forbindelse med det nye koncept, har vi genindført nogle af de historiske pay-</a:t>
            </a:r>
            <a:r>
              <a:rPr lang="da-DK" dirty="0" err="1"/>
              <a:t>off</a:t>
            </a:r>
            <a:r>
              <a:rPr lang="da-DK" dirty="0"/>
              <a:t>: ”Vi mødes i Brugsen” og ”Brug Brugsen”.</a:t>
            </a:r>
          </a:p>
        </p:txBody>
      </p:sp>
      <p:sp>
        <p:nvSpPr>
          <p:cNvPr id="4" name="Pladsholder til slidenummer 3"/>
          <p:cNvSpPr>
            <a:spLocks noGrp="1"/>
          </p:cNvSpPr>
          <p:nvPr>
            <p:ph type="sldNum" sz="quarter" idx="5"/>
          </p:nvPr>
        </p:nvSpPr>
        <p:spPr/>
        <p:txBody>
          <a:bodyPr/>
          <a:lstStyle/>
          <a:p>
            <a:fld id="{ADF211C0-E2BE-470F-A4CF-298949B98D43}" type="slidenum">
              <a:rPr lang="en-US" smtClean="0"/>
              <a:t>21</a:t>
            </a:fld>
            <a:endParaRPr lang="en-US"/>
          </a:p>
        </p:txBody>
      </p:sp>
    </p:spTree>
    <p:extLst>
      <p:ext uri="{BB962C8B-B14F-4D97-AF65-F5344CB8AC3E}">
        <p14:creationId xmlns:p14="http://schemas.microsoft.com/office/powerpoint/2010/main" val="868329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Brugsen er en madbutik, men strategien for Danmarks mest lokalt tilpassede nærbutikker, betyder større frihed til lokalt at vælge det sortiment kunderne ønsker at købe lokalt.</a:t>
            </a:r>
          </a:p>
        </p:txBody>
      </p:sp>
      <p:sp>
        <p:nvSpPr>
          <p:cNvPr id="4" name="Pladsholder til slidenummer 3"/>
          <p:cNvSpPr>
            <a:spLocks noGrp="1"/>
          </p:cNvSpPr>
          <p:nvPr>
            <p:ph type="sldNum" sz="quarter" idx="5"/>
          </p:nvPr>
        </p:nvSpPr>
        <p:spPr/>
        <p:txBody>
          <a:bodyPr/>
          <a:lstStyle/>
          <a:p>
            <a:fld id="{ADF211C0-E2BE-470F-A4CF-298949B98D43}" type="slidenum">
              <a:rPr lang="en-US" smtClean="0"/>
              <a:t>22</a:t>
            </a:fld>
            <a:endParaRPr lang="en-US"/>
          </a:p>
        </p:txBody>
      </p:sp>
    </p:spTree>
    <p:extLst>
      <p:ext uri="{BB962C8B-B14F-4D97-AF65-F5344CB8AC3E}">
        <p14:creationId xmlns:p14="http://schemas.microsoft.com/office/powerpoint/2010/main" val="3420105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Brugsen har et Lav Pris program, på de mest anvendte hverdagsvarer.</a:t>
            </a:r>
          </a:p>
          <a:p>
            <a:pPr marL="171450" indent="-171450">
              <a:buFont typeface="Arial" panose="020B0604020202020204" pitchFamily="34" charset="0"/>
              <a:buChar char="•"/>
            </a:pPr>
            <a:r>
              <a:rPr lang="da-DK" dirty="0"/>
              <a:t>Men udover pris, har vi mange lokale serviceydelser, blandt andet i form af pakkeudlevering og bank.</a:t>
            </a:r>
          </a:p>
        </p:txBody>
      </p:sp>
      <p:sp>
        <p:nvSpPr>
          <p:cNvPr id="4" name="Pladsholder til slidenummer 3"/>
          <p:cNvSpPr>
            <a:spLocks noGrp="1"/>
          </p:cNvSpPr>
          <p:nvPr>
            <p:ph type="sldNum" sz="quarter" idx="5"/>
          </p:nvPr>
        </p:nvSpPr>
        <p:spPr/>
        <p:txBody>
          <a:bodyPr/>
          <a:lstStyle/>
          <a:p>
            <a:fld id="{ADF211C0-E2BE-470F-A4CF-298949B98D43}" type="slidenum">
              <a:rPr lang="en-US" smtClean="0"/>
              <a:t>23</a:t>
            </a:fld>
            <a:endParaRPr lang="en-US"/>
          </a:p>
        </p:txBody>
      </p:sp>
    </p:spTree>
    <p:extLst>
      <p:ext uri="{BB962C8B-B14F-4D97-AF65-F5344CB8AC3E}">
        <p14:creationId xmlns:p14="http://schemas.microsoft.com/office/powerpoint/2010/main" val="372214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3</a:t>
            </a:fld>
            <a:endParaRPr lang="da-DK">
              <a:latin typeface="COOP" panose="02010504010101010104" pitchFamily="2" charset="0"/>
            </a:endParaRPr>
          </a:p>
        </p:txBody>
      </p:sp>
    </p:spTree>
    <p:extLst>
      <p:ext uri="{BB962C8B-B14F-4D97-AF65-F5344CB8AC3E}">
        <p14:creationId xmlns:p14="http://schemas.microsoft.com/office/powerpoint/2010/main" val="2091956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Kunderne er de vigtigste for os.</a:t>
            </a:r>
          </a:p>
          <a:p>
            <a:pPr marL="171450" indent="-171450">
              <a:buFont typeface="Arial" panose="020B0604020202020204" pitchFamily="34" charset="0"/>
              <a:buChar char="•"/>
            </a:pPr>
            <a:r>
              <a:rPr lang="da-DK" dirty="0"/>
              <a:t>Brugsen har de mest tilfredse kunder på tværs af Coop Danmarks kæder.</a:t>
            </a:r>
          </a:p>
          <a:p>
            <a:pPr marL="171450" indent="-171450">
              <a:buFont typeface="Arial" panose="020B0604020202020204" pitchFamily="34" charset="0"/>
              <a:buChar char="•"/>
            </a:pPr>
            <a:r>
              <a:rPr lang="da-DK" dirty="0"/>
              <a:t>Vi arbejder konstant på at blive bedre, og oplever i noget i hverdagen som I ikke synes er godt nok, så tag fat i os og sig det.</a:t>
            </a:r>
          </a:p>
        </p:txBody>
      </p:sp>
      <p:sp>
        <p:nvSpPr>
          <p:cNvPr id="4" name="Pladsholder til slidenummer 3"/>
          <p:cNvSpPr>
            <a:spLocks noGrp="1"/>
          </p:cNvSpPr>
          <p:nvPr>
            <p:ph type="sldNum" sz="quarter" idx="5"/>
          </p:nvPr>
        </p:nvSpPr>
        <p:spPr/>
        <p:txBody>
          <a:bodyPr/>
          <a:lstStyle/>
          <a:p>
            <a:fld id="{ADF211C0-E2BE-470F-A4CF-298949B98D43}" type="slidenum">
              <a:rPr lang="en-US" smtClean="0"/>
              <a:t>24</a:t>
            </a:fld>
            <a:endParaRPr lang="en-US"/>
          </a:p>
        </p:txBody>
      </p:sp>
    </p:spTree>
    <p:extLst>
      <p:ext uri="{BB962C8B-B14F-4D97-AF65-F5344CB8AC3E}">
        <p14:creationId xmlns:p14="http://schemas.microsoft.com/office/powerpoint/2010/main" val="1056542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Brugsen er en madbutik, og under overskriften ‘Vi mødes i Brugsen’, forsøger vi at inspirere til velsmagende aftensmad.</a:t>
            </a:r>
          </a:p>
          <a:p>
            <a:pPr marL="171450" indent="-171450">
              <a:buFont typeface="Arial" panose="020B0604020202020204" pitchFamily="34" charset="0"/>
              <a:buChar char="•"/>
            </a:pPr>
            <a:r>
              <a:rPr lang="da-DK" dirty="0"/>
              <a:t>Det gør vi blandt andet ved besøg af Claus Holm og hans foodtruck.</a:t>
            </a:r>
          </a:p>
          <a:p>
            <a:pPr marL="171450" indent="-171450">
              <a:buFont typeface="Arial" panose="020B0604020202020204" pitchFamily="34" charset="0"/>
              <a:buChar char="•"/>
            </a:pPr>
            <a:r>
              <a:rPr lang="da-DK" dirty="0"/>
              <a:t>Alle råvarerne købes ind lokalt i butikken, og efter 15 minutter er der velsmagende smagsprøver.</a:t>
            </a:r>
          </a:p>
        </p:txBody>
      </p:sp>
      <p:sp>
        <p:nvSpPr>
          <p:cNvPr id="4" name="Pladsholder til slidenummer 3"/>
          <p:cNvSpPr>
            <a:spLocks noGrp="1"/>
          </p:cNvSpPr>
          <p:nvPr>
            <p:ph type="sldNum" sz="quarter" idx="5"/>
          </p:nvPr>
        </p:nvSpPr>
        <p:spPr/>
        <p:txBody>
          <a:bodyPr/>
          <a:lstStyle/>
          <a:p>
            <a:fld id="{ADF211C0-E2BE-470F-A4CF-298949B98D43}" type="slidenum">
              <a:rPr lang="en-US" smtClean="0"/>
              <a:t>25</a:t>
            </a:fld>
            <a:endParaRPr lang="en-US"/>
          </a:p>
        </p:txBody>
      </p:sp>
    </p:spTree>
    <p:extLst>
      <p:ext uri="{BB962C8B-B14F-4D97-AF65-F5344CB8AC3E}">
        <p14:creationId xmlns:p14="http://schemas.microsoft.com/office/powerpoint/2010/main" val="955710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2024 arbejder vi fortsat på at fastholde og udvikle vores butik.</a:t>
            </a:r>
          </a:p>
          <a:p>
            <a:pPr marL="171450" indent="-171450">
              <a:buFont typeface="Arial" panose="020B0604020202020204" pitchFamily="34" charset="0"/>
              <a:buChar char="•"/>
            </a:pPr>
            <a:r>
              <a:rPr lang="da-DK" dirty="0"/>
              <a:t>Energikrise og krig i Europa har gjort, at flere kunder på tværs af landet har søgt mod discountbutikkerne.</a:t>
            </a:r>
          </a:p>
          <a:p>
            <a:pPr marL="171450" indent="-171450">
              <a:buFont typeface="Arial" panose="020B0604020202020204" pitchFamily="34" charset="0"/>
              <a:buChar char="•"/>
            </a:pPr>
            <a:r>
              <a:rPr lang="da-DK" dirty="0"/>
              <a:t>Vi vil sælge flere varer, for derigennem at forbedre vores resultat.</a:t>
            </a:r>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26</a:t>
            </a:fld>
            <a:endParaRPr lang="en-US"/>
          </a:p>
        </p:txBody>
      </p:sp>
    </p:spTree>
    <p:extLst>
      <p:ext uri="{BB962C8B-B14F-4D97-AF65-F5344CB8AC3E}">
        <p14:creationId xmlns:p14="http://schemas.microsoft.com/office/powerpoint/2010/main" val="4120771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januar måned var vi til historisk stor varemesse.</a:t>
            </a:r>
          </a:p>
          <a:p>
            <a:pPr marL="171450" indent="-171450">
              <a:buFont typeface="Arial" panose="020B0604020202020204" pitchFamily="34" charset="0"/>
              <a:buChar char="•"/>
            </a:pPr>
            <a:r>
              <a:rPr lang="da-DK" dirty="0"/>
              <a:t>Det gav ny inspiration til at fastlægge det lokale sortiment, men ligeledes inspiration til en række </a:t>
            </a:r>
            <a:r>
              <a:rPr lang="da-DK" dirty="0" err="1"/>
              <a:t>salgsaktiviter</a:t>
            </a:r>
            <a:r>
              <a:rPr lang="da-DK" dirty="0"/>
              <a:t> henover året.</a:t>
            </a:r>
          </a:p>
        </p:txBody>
      </p:sp>
      <p:sp>
        <p:nvSpPr>
          <p:cNvPr id="4" name="Pladsholder til slidenummer 3"/>
          <p:cNvSpPr>
            <a:spLocks noGrp="1"/>
          </p:cNvSpPr>
          <p:nvPr>
            <p:ph type="sldNum" sz="quarter" idx="5"/>
          </p:nvPr>
        </p:nvSpPr>
        <p:spPr/>
        <p:txBody>
          <a:bodyPr/>
          <a:lstStyle/>
          <a:p>
            <a:fld id="{ADF211C0-E2BE-470F-A4CF-298949B98D43}" type="slidenum">
              <a:rPr lang="en-US" smtClean="0"/>
              <a:t>27</a:t>
            </a:fld>
            <a:endParaRPr lang="en-US"/>
          </a:p>
        </p:txBody>
      </p:sp>
    </p:spTree>
    <p:extLst>
      <p:ext uri="{BB962C8B-B14F-4D97-AF65-F5344CB8AC3E}">
        <p14:creationId xmlns:p14="http://schemas.microsoft.com/office/powerpoint/2010/main" val="3917342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Vi har fortsat fokus på det vigtigste, i forhold til det at drive en sund forretning.</a:t>
            </a:r>
          </a:p>
          <a:p>
            <a:pPr marL="171450" indent="-171450">
              <a:buFont typeface="Arial" panose="020B0604020202020204" pitchFamily="34" charset="0"/>
              <a:buChar char="•"/>
            </a:pPr>
            <a:r>
              <a:rPr lang="da-DK" dirty="0"/>
              <a:t>Vi har altid fokus på det, som i den sidste ende betyder noget for kunderne, og det der gør at vi hver dag er klar til at møde kunderne.</a:t>
            </a:r>
          </a:p>
          <a:p>
            <a:pPr marL="171450" indent="-171450">
              <a:buFont typeface="Arial" panose="020B0604020202020204" pitchFamily="34" charset="0"/>
              <a:buChar char="•"/>
            </a:pPr>
            <a:r>
              <a:rPr lang="da-DK" dirty="0"/>
              <a:t>Glade medarbejdere giver glade kunder.</a:t>
            </a:r>
          </a:p>
        </p:txBody>
      </p:sp>
      <p:sp>
        <p:nvSpPr>
          <p:cNvPr id="4" name="Pladsholder til slidenummer 3"/>
          <p:cNvSpPr>
            <a:spLocks noGrp="1"/>
          </p:cNvSpPr>
          <p:nvPr>
            <p:ph type="sldNum" sz="quarter" idx="5"/>
          </p:nvPr>
        </p:nvSpPr>
        <p:spPr/>
        <p:txBody>
          <a:bodyPr/>
          <a:lstStyle/>
          <a:p>
            <a:fld id="{ADF211C0-E2BE-470F-A4CF-298949B98D43}" type="slidenum">
              <a:rPr lang="en-US" smtClean="0"/>
              <a:t>28</a:t>
            </a:fld>
            <a:endParaRPr lang="en-US"/>
          </a:p>
        </p:txBody>
      </p:sp>
    </p:spTree>
    <p:extLst>
      <p:ext uri="{BB962C8B-B14F-4D97-AF65-F5344CB8AC3E}">
        <p14:creationId xmlns:p14="http://schemas.microsoft.com/office/powerpoint/2010/main" val="3050920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2024 har vi fokus på at give flere smagsoplevelser til vores kunder.</a:t>
            </a:r>
          </a:p>
          <a:p>
            <a:pPr marL="171450" indent="-171450">
              <a:buFont typeface="Arial" panose="020B0604020202020204" pitchFamily="34" charset="0"/>
              <a:buChar char="•"/>
            </a:pPr>
            <a:r>
              <a:rPr lang="da-DK" dirty="0"/>
              <a:t>Hver måned har vi Månedens Vin på tilbud. Denne vin er ny i vores butik, og derfor har vi naturligvis givet mulighed for, at man kan smage den i butikken.</a:t>
            </a:r>
          </a:p>
          <a:p>
            <a:pPr marL="171450" indent="-171450">
              <a:buFont typeface="Arial" panose="020B0604020202020204" pitchFamily="34" charset="0"/>
              <a:buChar char="•"/>
            </a:pPr>
            <a:r>
              <a:rPr lang="da-DK" dirty="0"/>
              <a:t>Samtidig kommer vi til, at holde 2 store vinfestivaller, men mulighed for at smage endnu flere af vores gode vine i sortimentet.</a:t>
            </a:r>
          </a:p>
        </p:txBody>
      </p:sp>
      <p:sp>
        <p:nvSpPr>
          <p:cNvPr id="4" name="Pladsholder til slidenummer 3"/>
          <p:cNvSpPr>
            <a:spLocks noGrp="1"/>
          </p:cNvSpPr>
          <p:nvPr>
            <p:ph type="sldNum" sz="quarter" idx="5"/>
          </p:nvPr>
        </p:nvSpPr>
        <p:spPr/>
        <p:txBody>
          <a:bodyPr/>
          <a:lstStyle/>
          <a:p>
            <a:fld id="{ADF211C0-E2BE-470F-A4CF-298949B98D43}" type="slidenum">
              <a:rPr lang="en-US" smtClean="0"/>
              <a:t>29</a:t>
            </a:fld>
            <a:endParaRPr lang="en-US"/>
          </a:p>
        </p:txBody>
      </p:sp>
    </p:spTree>
    <p:extLst>
      <p:ext uri="{BB962C8B-B14F-4D97-AF65-F5344CB8AC3E}">
        <p14:creationId xmlns:p14="http://schemas.microsoft.com/office/powerpoint/2010/main" val="344049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2024 har vi indgået et 5-årigt strategisk samarbejde med Børns Vilkår.</a:t>
            </a:r>
          </a:p>
          <a:p>
            <a:pPr marL="171450" indent="-171450">
              <a:buFont typeface="Arial" panose="020B0604020202020204" pitchFamily="34" charset="0"/>
              <a:buChar char="•"/>
            </a:pPr>
            <a:r>
              <a:rPr lang="da-DK" dirty="0"/>
              <a:t>Vi er en kæde, der står for nærhed og dialog. Derfor er det naturligt for os, at forsøge at hjælpe med så vigtig en opgave.</a:t>
            </a:r>
          </a:p>
          <a:p>
            <a:pPr marL="171450" indent="-171450">
              <a:buFont typeface="Arial" panose="020B0604020202020204" pitchFamily="34" charset="0"/>
              <a:buChar char="•"/>
            </a:pPr>
            <a:r>
              <a:rPr lang="da-DK" dirty="0"/>
              <a:t>Vigtigste opgave i samarbejdet er, at hjælpe med at rekruttere flere frivillige til </a:t>
            </a:r>
            <a:r>
              <a:rPr lang="da-DK" dirty="0" err="1"/>
              <a:t>BørneTelefonen</a:t>
            </a:r>
            <a:r>
              <a:rPr lang="da-DK" dirty="0"/>
              <a:t>.</a:t>
            </a:r>
          </a:p>
          <a:p>
            <a:pPr marL="171450" indent="-171450">
              <a:buFont typeface="Arial" panose="020B0604020202020204" pitchFamily="34" charset="0"/>
              <a:buChar char="•"/>
            </a:pPr>
            <a:r>
              <a:rPr lang="da-DK" dirty="0"/>
              <a:t>Men ligeledes at hjælpe med donationer, som hjælper Børns Vilkår med at sikre, at </a:t>
            </a:r>
            <a:r>
              <a:rPr lang="da-DK" dirty="0" err="1"/>
              <a:t>BørneTelefonen</a:t>
            </a:r>
            <a:r>
              <a:rPr lang="da-DK" dirty="0"/>
              <a:t> fortsat kan svare på flest mulige henvendelser – døgnet rundt.</a:t>
            </a:r>
          </a:p>
        </p:txBody>
      </p:sp>
      <p:sp>
        <p:nvSpPr>
          <p:cNvPr id="4" name="Pladsholder til slidenummer 3"/>
          <p:cNvSpPr>
            <a:spLocks noGrp="1"/>
          </p:cNvSpPr>
          <p:nvPr>
            <p:ph type="sldNum" sz="quarter" idx="5"/>
          </p:nvPr>
        </p:nvSpPr>
        <p:spPr/>
        <p:txBody>
          <a:bodyPr/>
          <a:lstStyle/>
          <a:p>
            <a:fld id="{ADF211C0-E2BE-470F-A4CF-298949B98D43}" type="slidenum">
              <a:rPr lang="en-US" smtClean="0"/>
              <a:t>30</a:t>
            </a:fld>
            <a:endParaRPr lang="en-US"/>
          </a:p>
        </p:txBody>
      </p:sp>
    </p:spTree>
    <p:extLst>
      <p:ext uri="{BB962C8B-B14F-4D97-AF65-F5344CB8AC3E}">
        <p14:creationId xmlns:p14="http://schemas.microsoft.com/office/powerpoint/2010/main" val="1672633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sommeren 2024 arrangerer Brugsen sammen med Rigspolitiets Idrætsforening landsdækkende cykelløb.</a:t>
            </a:r>
          </a:p>
          <a:p>
            <a:pPr marL="171450" indent="-171450">
              <a:buFont typeface="Arial" panose="020B0604020202020204" pitchFamily="34" charset="0"/>
              <a:buChar char="•"/>
            </a:pPr>
            <a:r>
              <a:rPr lang="da-DK" dirty="0"/>
              <a:t>5 dage – 7 etaper – 750 kilometer, med start, depot, spurt og mål ved Brugsens butikker.</a:t>
            </a:r>
          </a:p>
          <a:p>
            <a:pPr marL="171450" indent="-171450">
              <a:buFont typeface="Arial" panose="020B0604020202020204" pitchFamily="34" charset="0"/>
              <a:buChar char="•"/>
            </a:pPr>
            <a:r>
              <a:rPr lang="da-DK" dirty="0"/>
              <a:t>Hele 40 butikker kommer cykelløbet forbi, og er med til at sikre en masse liv og aktivitet i og </a:t>
            </a:r>
            <a:r>
              <a:rPr lang="da-DK"/>
              <a:t>omkring Brugsen.</a:t>
            </a:r>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31</a:t>
            </a:fld>
            <a:endParaRPr lang="en-US"/>
          </a:p>
        </p:txBody>
      </p:sp>
    </p:spTree>
    <p:extLst>
      <p:ext uri="{BB962C8B-B14F-4D97-AF65-F5344CB8AC3E}">
        <p14:creationId xmlns:p14="http://schemas.microsoft.com/office/powerpoint/2010/main" val="3391218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kæmper for en bedre og mere bæredygtig hverdag for alle. Siden 1866 har vi kæmpet for bedre varer til alle danskere. Og det vil vi blive ved med </a:t>
            </a:r>
          </a:p>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Men verden ændrer sig, markedet ændrer sig, og derfor skal vi hele tiden forny os og være relevante. Vi skal satse og investere, og vi skal ikke bare bevæge os derhen hvor markedet og kunderne bevæger sig hen, vi skal være med at drive og sætte dagsordenen for branchens fremtid</a:t>
            </a:r>
            <a:endParaRPr lang="en-US"/>
          </a:p>
        </p:txBody>
      </p:sp>
      <p:sp>
        <p:nvSpPr>
          <p:cNvPr id="4" name="Pladsholder til slidenummer 3"/>
          <p:cNvSpPr>
            <a:spLocks noGrp="1"/>
          </p:cNvSpPr>
          <p:nvPr>
            <p:ph type="sldNum" sz="quarter" idx="5"/>
          </p:nvPr>
        </p:nvSpPr>
        <p:spPr/>
        <p:txBody>
          <a:bodyPr/>
          <a:lstStyle/>
          <a:p>
            <a:fld id="{6C248F22-2999-4FE6-BB2F-C7E346B7AAD3}" type="slidenum">
              <a:rPr lang="da-DK" smtClean="0"/>
              <a:t>4</a:t>
            </a:fld>
            <a:endParaRPr lang="da-DK"/>
          </a:p>
        </p:txBody>
      </p:sp>
    </p:spTree>
    <p:extLst>
      <p:ext uri="{BB962C8B-B14F-4D97-AF65-F5344CB8AC3E}">
        <p14:creationId xmlns:p14="http://schemas.microsoft.com/office/powerpoint/2010/main" val="3351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75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9863" y="619125"/>
            <a:ext cx="7127876" cy="4010025"/>
          </a:xfrm>
        </p:spPr>
      </p:sp>
      <p:sp>
        <p:nvSpPr>
          <p:cNvPr id="3" name="Pladsholder til no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1800" b="1">
                <a:effectLst/>
                <a:latin typeface="Calibri" panose="020F0502020204030204" pitchFamily="34" charset="0"/>
                <a:ea typeface="Calibri" panose="020F0502020204030204" pitchFamily="34" charset="0"/>
                <a:cs typeface="Times New Roman" panose="02020603050405020304" pitchFamily="18" charset="0"/>
              </a:rPr>
              <a:t>Med vores fremtidige 3 kæder vil vi sikre en attraktiv markedsposition i hvert af de store markedssegmenter</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lykkes med den nye Coop-kæde, Brugsen og 365discount ved at gentænke og styrke vores koncepter og position i markedet. Vores kunder møder dermed et spændende og relevant sortiment - der er til at betale, fantastiske butiksansatte – med Danmarks bedste service og et succesfuldt medlemsprogram</a:t>
            </a:r>
          </a:p>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Hver kæde repræsenterer kendetegn der komplementerer hinanden godt og sikrer tre attraktive markedspositioner</a:t>
            </a:r>
          </a:p>
          <a:p>
            <a:pPr marL="0" lvl="0" indent="0">
              <a:lnSpc>
                <a:spcPct val="107000"/>
              </a:lnSpc>
              <a:spcAft>
                <a:spcPts val="800"/>
              </a:spcAft>
              <a:buFont typeface="Arial" panose="020B0604020202020204" pitchFamily="34" charset="0"/>
              <a:buNone/>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KLIK</a:t>
            </a:r>
          </a:p>
          <a:p>
            <a:pPr marL="685800" lvl="1" indent="-228600">
              <a:lnSpc>
                <a:spcPct val="107000"/>
              </a:lnSpc>
              <a:spcAft>
                <a:spcPts val="800"/>
              </a:spcAft>
              <a:buFont typeface="Arial" panose="020B060402020202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Coop: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Coop vil være størst på omsætning og bedst på kundetilfredshed. Vi vil nytænke supermarkeds-formatet med alt til hverdagen til en fair pris. Dette vil ikke bare være en opgradering af vores eksisterende koncepter, det er en gennemgribende revitalisering af de røde kæder med alt lige fra brand og facadeskilte – til butiksindretning, sortiment og digitale services.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Derudover skal Coop være den mest bæredygtige kæde i Danmark. Vi skal være stærke på økologi og frugt &amp; grønt, sunde hverdagsmåltider, bedst på Baby &amp; Børn og de bedste egne varemærker – hvad enten det er prisstærke, ansvarlige eller </a:t>
            </a:r>
            <a:r>
              <a:rPr lang="da-DK" sz="1100" err="1">
                <a:effectLst/>
                <a:latin typeface="Calibri" panose="020F0502020204030204" pitchFamily="34" charset="0"/>
                <a:ea typeface="Calibri" panose="020F0502020204030204" pitchFamily="34" charset="0"/>
                <a:cs typeface="Times New Roman" panose="02020603050405020304" pitchFamily="18" charset="0"/>
              </a:rPr>
              <a:t>premium</a:t>
            </a:r>
            <a:r>
              <a:rPr lang="da-DK" sz="1100">
                <a:effectLst/>
                <a:latin typeface="Calibri" panose="020F0502020204030204" pitchFamily="34" charset="0"/>
                <a:ea typeface="Calibri" panose="020F0502020204030204" pitchFamily="34" charset="0"/>
                <a:cs typeface="Times New Roman" panose="02020603050405020304" pitchFamily="18" charset="0"/>
              </a:rPr>
              <a:t> varer – og alt sammen til en fair pris. Vi investerer i at skabe en ny vindende supermarkedskæde</a:t>
            </a:r>
          </a:p>
          <a:p>
            <a:pPr marL="0" lvl="0" indent="0">
              <a:lnSpc>
                <a:spcPct val="107000"/>
              </a:lnSpc>
              <a:spcAft>
                <a:spcPts val="800"/>
              </a:spcAft>
              <a:buFont typeface="Calibri" panose="020F0502020204030204" pitchFamily="34" charset="0"/>
              <a:buNone/>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KLIK</a:t>
            </a:r>
          </a:p>
          <a:p>
            <a:pPr marL="685800" lvl="1" indent="-228600">
              <a:lnSpc>
                <a:spcPct val="107000"/>
              </a:lnSpc>
              <a:spcAft>
                <a:spcPts val="800"/>
              </a:spcAft>
              <a:buFont typeface="Arial" panose="020B060402020202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Brugsen: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Nærbutikkerne viser allerede i dag i udfordrede tider deres værd. Vi tror rigtig meget på denne lokalt forankrede position.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Brugsen er vores stærke lokale dagligvarekæde. Allerede i dag viser Brugsen sit værd i de lokale nærmiljøer og hos kunderne, der opfatter os som troværdige, nede på jorden og pålidelige. Den position skal vi dyrke og styrke yderligere i fremtiden</a:t>
            </a:r>
          </a:p>
          <a:p>
            <a:pPr marL="0" lvl="0" indent="0">
              <a:lnSpc>
                <a:spcPct val="107000"/>
              </a:lnSpc>
              <a:spcAft>
                <a:spcPts val="800"/>
              </a:spcAft>
              <a:buFont typeface="Calibri" panose="020F0502020204030204" pitchFamily="34" charset="0"/>
              <a:buNone/>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KLIK</a:t>
            </a:r>
          </a:p>
          <a:p>
            <a:pPr marL="685800" lvl="1" indent="-228600">
              <a:lnSpc>
                <a:spcPct val="107000"/>
              </a:lnSpc>
              <a:spcAft>
                <a:spcPts val="800"/>
              </a:spcAft>
              <a:buFont typeface="Arial" panose="020B060402020202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365: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går ind i 2023 med én discountkæde – 365discount - som er Danmarks hurtigst voksende, tilstede i hele landet og netop igen i denne måned kåret som Danmarks billigste discountkæde. Kunderne har taget godt imod os, og vi øger markedsandelen i højt tempo. Det understreger at vi har ramt rigtigt med konceptet.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Målet er at 365 discount skal fordoble Coops discountomsætning mod 2030. Det skal vi netop gøre ved at differentiere 365 fra andre discountkæder på det grønne og digitale. </a:t>
            </a:r>
          </a:p>
          <a:p>
            <a:pPr marL="171450" indent="-171450">
              <a:buFont typeface="Arial" panose="020B0604020202020204" pitchFamily="34" charset="0"/>
              <a:buChar char="•"/>
            </a:pPr>
            <a:r>
              <a:rPr lang="da-DK" sz="1100">
                <a:effectLst/>
                <a:latin typeface="Calibri" panose="020F0502020204030204" pitchFamily="34" charset="0"/>
                <a:ea typeface="Calibri" panose="020F0502020204030204" pitchFamily="34" charset="0"/>
                <a:cs typeface="Times New Roman" panose="02020603050405020304" pitchFamily="18" charset="0"/>
              </a:rPr>
              <a:t>I alle 3 kæder er vi helt bevidste om, at det er alle os – Coops medarbejdere – der er nøglen til succes</a:t>
            </a:r>
            <a:endParaRPr lang="da-DK"/>
          </a:p>
        </p:txBody>
      </p:sp>
      <p:sp>
        <p:nvSpPr>
          <p:cNvPr id="4" name="Pladsholder til slidenumm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96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a-DK" sz="1200">
                <a:solidFill>
                  <a:schemeClr val="tx1"/>
                </a:solidFill>
              </a:rPr>
              <a:t>MG: ændret label til detailomsætning – bro fra 33 til 47 består af Irma 2 mia., benzin salg i både brf + Coop – engros salg til GL/FÆ/IS, udlejning og andre mindre omsætningskategorier</a:t>
            </a:r>
          </a:p>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8</a:t>
            </a:fld>
            <a:endParaRPr lang="da-DK">
              <a:latin typeface="COOP" panose="02010504010101010104" pitchFamily="2" charset="0"/>
            </a:endParaRPr>
          </a:p>
        </p:txBody>
      </p:sp>
    </p:spTree>
    <p:extLst>
      <p:ext uri="{BB962C8B-B14F-4D97-AF65-F5344CB8AC3E}">
        <p14:creationId xmlns:p14="http://schemas.microsoft.com/office/powerpoint/2010/main" val="191967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800"/>
              </a:spcAft>
            </a:pPr>
            <a:r>
              <a:rPr lang="da-DK" sz="800">
                <a:effectLst/>
                <a:latin typeface="Calibri" panose="020F0502020204030204" pitchFamily="34" charset="0"/>
                <a:ea typeface="Calibri" panose="020F0502020204030204" pitchFamily="34" charset="0"/>
                <a:cs typeface="Times New Roman" panose="02020603050405020304" pitchFamily="18" charset="0"/>
              </a:rPr>
              <a:t> </a:t>
            </a:r>
            <a:endParaRPr lang="en-US"/>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668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5575" y="574675"/>
            <a:ext cx="6621463" cy="3724275"/>
          </a:xfrm>
        </p:spPr>
      </p:sp>
      <p:sp>
        <p:nvSpPr>
          <p:cNvPr id="3" name="Pladsholder til not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914400" algn="l"/>
              </a:tabLst>
            </a:pPr>
            <a:endParaRPr lang="en-US"/>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2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EFE6E-939C-42B5-AC34-3CAC9FE9127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5069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image" Target="../media/image5.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21.emf"/><Relationship Id="rId4" Type="http://schemas.openxmlformats.org/officeDocument/2006/relationships/oleObject" Target="../embeddings/oleObject48.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21.emf"/><Relationship Id="rId4" Type="http://schemas.openxmlformats.org/officeDocument/2006/relationships/oleObject" Target="../embeddings/oleObject49.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21.emf"/><Relationship Id="rId4" Type="http://schemas.openxmlformats.org/officeDocument/2006/relationships/oleObject" Target="../embeddings/oleObject50.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1.emf"/><Relationship Id="rId4" Type="http://schemas.openxmlformats.org/officeDocument/2006/relationships/oleObject" Target="../embeddings/oleObject51.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21.emf"/><Relationship Id="rId4" Type="http://schemas.openxmlformats.org/officeDocument/2006/relationships/oleObject" Target="../embeddings/oleObject52.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75.xml"/><Relationship Id="rId4" Type="http://schemas.openxmlformats.org/officeDocument/2006/relationships/image" Target="../media/image17.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17.emf"/></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1.emf"/><Relationship Id="rId4" Type="http://schemas.openxmlformats.org/officeDocument/2006/relationships/oleObject" Target="../embeddings/oleObject55.bin"/></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79.xml"/><Relationship Id="rId4" Type="http://schemas.openxmlformats.org/officeDocument/2006/relationships/image" Target="../media/image2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80.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7.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59.bin"/></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83.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84.xml"/><Relationship Id="rId4" Type="http://schemas.openxmlformats.org/officeDocument/2006/relationships/image" Target="../media/image17.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17.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0.xml"/><Relationship Id="rId7" Type="http://schemas.openxmlformats.org/officeDocument/2006/relationships/image" Target="../media/image27.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emf"/><Relationship Id="rId5" Type="http://schemas.openxmlformats.org/officeDocument/2006/relationships/oleObject" Target="../embeddings/oleObject65.bin"/><Relationship Id="rId4" Type="http://schemas.openxmlformats.org/officeDocument/2006/relationships/slideMaster" Target="../slideMasters/slideMaster3.xml"/><Relationship Id="rId9" Type="http://schemas.openxmlformats.org/officeDocument/2006/relationships/image" Target="../media/image7.svg"/></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3.xml"/><Relationship Id="rId1" Type="http://schemas.openxmlformats.org/officeDocument/2006/relationships/tags" Target="../tags/tag91.xml"/><Relationship Id="rId4" Type="http://schemas.openxmlformats.org/officeDocument/2006/relationships/image" Target="../media/image28.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3.xml"/><Relationship Id="rId1" Type="http://schemas.openxmlformats.org/officeDocument/2006/relationships/tags" Target="../tags/tag92.xml"/><Relationship Id="rId4" Type="http://schemas.openxmlformats.org/officeDocument/2006/relationships/image" Target="../media/image28.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3.xml"/><Relationship Id="rId1" Type="http://schemas.openxmlformats.org/officeDocument/2006/relationships/tags" Target="../tags/tag93.xml"/><Relationship Id="rId4" Type="http://schemas.openxmlformats.org/officeDocument/2006/relationships/image" Target="../media/image28.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3.xml"/><Relationship Id="rId1" Type="http://schemas.openxmlformats.org/officeDocument/2006/relationships/tags" Target="../tags/tag94.xml"/><Relationship Id="rId4" Type="http://schemas.openxmlformats.org/officeDocument/2006/relationships/image" Target="../media/image28.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3.xml"/><Relationship Id="rId1" Type="http://schemas.openxmlformats.org/officeDocument/2006/relationships/tags" Target="../tags/tag95.xml"/><Relationship Id="rId4" Type="http://schemas.openxmlformats.org/officeDocument/2006/relationships/image" Target="../media/image28.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3.xml"/><Relationship Id="rId1" Type="http://schemas.openxmlformats.org/officeDocument/2006/relationships/tags" Target="../tags/tag96.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3.xml"/><Relationship Id="rId1" Type="http://schemas.openxmlformats.org/officeDocument/2006/relationships/tags" Target="../tags/tag97.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3.xml"/><Relationship Id="rId1" Type="http://schemas.openxmlformats.org/officeDocument/2006/relationships/tags" Target="../tags/tag98.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3.xml"/><Relationship Id="rId1" Type="http://schemas.openxmlformats.org/officeDocument/2006/relationships/tags" Target="../tags/tag99.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3.xml"/><Relationship Id="rId1" Type="http://schemas.openxmlformats.org/officeDocument/2006/relationships/tags" Target="../tags/tag100.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3.xml"/><Relationship Id="rId1" Type="http://schemas.openxmlformats.org/officeDocument/2006/relationships/tags" Target="../tags/tag101.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3.xml"/><Relationship Id="rId1" Type="http://schemas.openxmlformats.org/officeDocument/2006/relationships/tags" Target="../tags/tag102.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3.xml"/><Relationship Id="rId1" Type="http://schemas.openxmlformats.org/officeDocument/2006/relationships/tags" Target="../tags/tag103.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3.xml"/><Relationship Id="rId1" Type="http://schemas.openxmlformats.org/officeDocument/2006/relationships/tags" Target="../tags/tag104.xml"/><Relationship Id="rId5" Type="http://schemas.openxmlformats.org/officeDocument/2006/relationships/image" Target="../media/image30.png"/><Relationship Id="rId4" Type="http://schemas.openxmlformats.org/officeDocument/2006/relationships/image" Target="../media/image28.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3.xml"/><Relationship Id="rId1" Type="http://schemas.openxmlformats.org/officeDocument/2006/relationships/tags" Target="../tags/tag105.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3.xml"/><Relationship Id="rId1" Type="http://schemas.openxmlformats.org/officeDocument/2006/relationships/tags" Target="../tags/tag106.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3.xml"/><Relationship Id="rId1" Type="http://schemas.openxmlformats.org/officeDocument/2006/relationships/tags" Target="../tags/tag107.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3.xml"/><Relationship Id="rId1" Type="http://schemas.openxmlformats.org/officeDocument/2006/relationships/tags" Target="../tags/tag108.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3.xml"/><Relationship Id="rId1" Type="http://schemas.openxmlformats.org/officeDocument/2006/relationships/tags" Target="../tags/tag109.xml"/><Relationship Id="rId4" Type="http://schemas.openxmlformats.org/officeDocument/2006/relationships/image" Target="../media/image28.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3.xml"/><Relationship Id="rId1" Type="http://schemas.openxmlformats.org/officeDocument/2006/relationships/tags" Target="../tags/tag110.xml"/><Relationship Id="rId4" Type="http://schemas.openxmlformats.org/officeDocument/2006/relationships/image" Target="../media/image28.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3.xml"/><Relationship Id="rId1" Type="http://schemas.openxmlformats.org/officeDocument/2006/relationships/tags" Target="../tags/tag111.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3.xml"/><Relationship Id="rId1" Type="http://schemas.openxmlformats.org/officeDocument/2006/relationships/tags" Target="../tags/tag112.xml"/><Relationship Id="rId4" Type="http://schemas.openxmlformats.org/officeDocument/2006/relationships/image" Target="../media/image28.em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3.xml"/><Relationship Id="rId1" Type="http://schemas.openxmlformats.org/officeDocument/2006/relationships/tags" Target="../tags/tag1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4.emf"/><Relationship Id="rId5" Type="http://schemas.openxmlformats.org/officeDocument/2006/relationships/oleObject" Target="../embeddings/oleObject89.bin"/><Relationship Id="rId4" Type="http://schemas.openxmlformats.org/officeDocument/2006/relationships/image" Target="../media/image27.jpe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8.xml"/><Relationship Id="rId7" Type="http://schemas.openxmlformats.org/officeDocument/2006/relationships/image" Target="../media/image27.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4.emf"/><Relationship Id="rId5" Type="http://schemas.openxmlformats.org/officeDocument/2006/relationships/oleObject" Target="../embeddings/oleObject90.bin"/><Relationship Id="rId4" Type="http://schemas.openxmlformats.org/officeDocument/2006/relationships/slideMaster" Target="../slideMasters/slideMaster3.xml"/><Relationship Id="rId9" Type="http://schemas.openxmlformats.org/officeDocument/2006/relationships/image" Target="../media/image7.svg"/></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3.xml"/><Relationship Id="rId1" Type="http://schemas.openxmlformats.org/officeDocument/2006/relationships/tags" Target="../tags/tag119.xml"/><Relationship Id="rId4" Type="http://schemas.openxmlformats.org/officeDocument/2006/relationships/image" Target="../media/image28.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3.xml"/><Relationship Id="rId1" Type="http://schemas.openxmlformats.org/officeDocument/2006/relationships/tags" Target="../tags/tag120.xml"/><Relationship Id="rId4" Type="http://schemas.openxmlformats.org/officeDocument/2006/relationships/image" Target="../media/image28.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3.xml"/><Relationship Id="rId1" Type="http://schemas.openxmlformats.org/officeDocument/2006/relationships/tags" Target="../tags/tag121.xml"/><Relationship Id="rId4" Type="http://schemas.openxmlformats.org/officeDocument/2006/relationships/image" Target="../media/image28.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3.xml"/><Relationship Id="rId1" Type="http://schemas.openxmlformats.org/officeDocument/2006/relationships/tags" Target="../tags/tag122.xml"/><Relationship Id="rId4" Type="http://schemas.openxmlformats.org/officeDocument/2006/relationships/image" Target="../media/image28.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3.xml"/><Relationship Id="rId1" Type="http://schemas.openxmlformats.org/officeDocument/2006/relationships/tags" Target="../tags/tag123.xml"/><Relationship Id="rId4" Type="http://schemas.openxmlformats.org/officeDocument/2006/relationships/image" Target="../media/image28.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3.xml"/><Relationship Id="rId1" Type="http://schemas.openxmlformats.org/officeDocument/2006/relationships/tags" Target="../tags/tag124.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3.xml"/><Relationship Id="rId1" Type="http://schemas.openxmlformats.org/officeDocument/2006/relationships/tags" Target="../tags/tag125.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3.xml"/><Relationship Id="rId1" Type="http://schemas.openxmlformats.org/officeDocument/2006/relationships/tags" Target="../tags/tag126.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3.xml"/><Relationship Id="rId1" Type="http://schemas.openxmlformats.org/officeDocument/2006/relationships/tags" Target="../tags/tag127.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3.xml"/><Relationship Id="rId1" Type="http://schemas.openxmlformats.org/officeDocument/2006/relationships/tags" Target="../tags/tag128.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3.xml"/><Relationship Id="rId1" Type="http://schemas.openxmlformats.org/officeDocument/2006/relationships/tags" Target="../tags/tag129.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3.xml"/><Relationship Id="rId1" Type="http://schemas.openxmlformats.org/officeDocument/2006/relationships/tags" Target="../tags/tag130.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3.xml"/><Relationship Id="rId1" Type="http://schemas.openxmlformats.org/officeDocument/2006/relationships/tags" Target="../tags/tag131.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3.xml"/><Relationship Id="rId1" Type="http://schemas.openxmlformats.org/officeDocument/2006/relationships/tags" Target="../tags/tag132.xml"/><Relationship Id="rId5" Type="http://schemas.openxmlformats.org/officeDocument/2006/relationships/image" Target="../media/image12.png"/><Relationship Id="rId4" Type="http://schemas.openxmlformats.org/officeDocument/2006/relationships/image" Target="../media/image28.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3.xml"/><Relationship Id="rId1" Type="http://schemas.openxmlformats.org/officeDocument/2006/relationships/tags" Target="../tags/tag133.xml"/><Relationship Id="rId5" Type="http://schemas.openxmlformats.org/officeDocument/2006/relationships/image" Target="../media/image30.png"/><Relationship Id="rId4" Type="http://schemas.openxmlformats.org/officeDocument/2006/relationships/image" Target="../media/image28.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3.xml"/><Relationship Id="rId1" Type="http://schemas.openxmlformats.org/officeDocument/2006/relationships/tags" Target="../tags/tag134.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3.xml"/><Relationship Id="rId1" Type="http://schemas.openxmlformats.org/officeDocument/2006/relationships/tags" Target="../tags/tag135.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3.xml"/><Relationship Id="rId1" Type="http://schemas.openxmlformats.org/officeDocument/2006/relationships/tags" Target="../tags/tag136.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3.xml"/><Relationship Id="rId1" Type="http://schemas.openxmlformats.org/officeDocument/2006/relationships/tags" Target="../tags/tag137.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3.xml"/><Relationship Id="rId1" Type="http://schemas.openxmlformats.org/officeDocument/2006/relationships/tags" Target="../tags/tag1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3.xml"/><Relationship Id="rId1" Type="http://schemas.openxmlformats.org/officeDocument/2006/relationships/tags" Target="../tags/tag139.xml"/><Relationship Id="rId4" Type="http://schemas.openxmlformats.org/officeDocument/2006/relationships/image" Target="../media/image28.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3.xml"/><Relationship Id="rId1" Type="http://schemas.openxmlformats.org/officeDocument/2006/relationships/tags" Target="../tags/tag140.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3.xml"/><Relationship Id="rId1" Type="http://schemas.openxmlformats.org/officeDocument/2006/relationships/tags" Target="../tags/tag141.xml"/><Relationship Id="rId4" Type="http://schemas.openxmlformats.org/officeDocument/2006/relationships/image" Target="../media/image28.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3.xml"/><Relationship Id="rId1" Type="http://schemas.openxmlformats.org/officeDocument/2006/relationships/tags" Target="../tags/tag142.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3.xml"/><Relationship Id="rId1" Type="http://schemas.openxmlformats.org/officeDocument/2006/relationships/tags" Target="../tags/tag14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27.jpeg"/><Relationship Id="rId5" Type="http://schemas.openxmlformats.org/officeDocument/2006/relationships/image" Target="../media/image4.emf"/><Relationship Id="rId4" Type="http://schemas.openxmlformats.org/officeDocument/2006/relationships/oleObject" Target="../embeddings/oleObject116.bin"/></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3.xml"/><Relationship Id="rId1" Type="http://schemas.openxmlformats.org/officeDocument/2006/relationships/tags" Target="../tags/tag148.xml"/><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3.xml"/><Relationship Id="rId1" Type="http://schemas.openxmlformats.org/officeDocument/2006/relationships/tags" Target="../tags/tag149.xml"/><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3.xml"/><Relationship Id="rId1" Type="http://schemas.openxmlformats.org/officeDocument/2006/relationships/tags" Target="../tags/tag150.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3.xml"/><Relationship Id="rId1" Type="http://schemas.openxmlformats.org/officeDocument/2006/relationships/tags" Target="../tags/tag153.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3.xml"/><Relationship Id="rId1" Type="http://schemas.openxmlformats.org/officeDocument/2006/relationships/tags" Target="../tags/tag154.xml"/><Relationship Id="rId4" Type="http://schemas.openxmlformats.org/officeDocument/2006/relationships/image" Target="../media/image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3.xml"/><Relationship Id="rId1" Type="http://schemas.openxmlformats.org/officeDocument/2006/relationships/tags" Target="../tags/tag155.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3.xml"/><Relationship Id="rId1" Type="http://schemas.openxmlformats.org/officeDocument/2006/relationships/tags" Target="../tags/tag156.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oleObject" Target="../embeddings/oleObject126.bin"/></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3.xml"/><Relationship Id="rId1" Type="http://schemas.openxmlformats.org/officeDocument/2006/relationships/tags" Target="../tags/tag159.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3.xml"/><Relationship Id="rId1" Type="http://schemas.openxmlformats.org/officeDocument/2006/relationships/tags" Target="../tags/tag160.xml"/><Relationship Id="rId4" Type="http://schemas.openxmlformats.org/officeDocument/2006/relationships/image" Target="../media/image17.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3.xml"/><Relationship Id="rId1" Type="http://schemas.openxmlformats.org/officeDocument/2006/relationships/tags" Target="../tags/tag161.xml"/><Relationship Id="rId4" Type="http://schemas.openxmlformats.org/officeDocument/2006/relationships/image" Target="../media/image17.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3.xml"/><Relationship Id="rId1" Type="http://schemas.openxmlformats.org/officeDocument/2006/relationships/tags" Target="../tags/tag162.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3.xml"/><Relationship Id="rId1" Type="http://schemas.openxmlformats.org/officeDocument/2006/relationships/tags" Target="../tags/tag163.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21.emf"/><Relationship Id="rId4" Type="http://schemas.openxmlformats.org/officeDocument/2006/relationships/oleObject" Target="../embeddings/oleObject132.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21.emf"/><Relationship Id="rId4" Type="http://schemas.openxmlformats.org/officeDocument/2006/relationships/oleObject" Target="../embeddings/oleObject133.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21.emf"/><Relationship Id="rId4" Type="http://schemas.openxmlformats.org/officeDocument/2006/relationships/oleObject" Target="../embeddings/oleObject134.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21.emf"/><Relationship Id="rId4" Type="http://schemas.openxmlformats.org/officeDocument/2006/relationships/oleObject" Target="../embeddings/oleObject135.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21.emf"/><Relationship Id="rId4" Type="http://schemas.openxmlformats.org/officeDocument/2006/relationships/oleObject" Target="../embeddings/oleObject136.bin"/></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3.xml"/><Relationship Id="rId1" Type="http://schemas.openxmlformats.org/officeDocument/2006/relationships/tags" Target="../tags/tag174.xml"/><Relationship Id="rId4" Type="http://schemas.openxmlformats.org/officeDocument/2006/relationships/image" Target="../media/image17.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Master" Target="../slideMasters/slideMaster3.xml"/><Relationship Id="rId1" Type="http://schemas.openxmlformats.org/officeDocument/2006/relationships/tags" Target="../tags/tag175.xml"/><Relationship Id="rId4" Type="http://schemas.openxmlformats.org/officeDocument/2006/relationships/image" Target="../media/image17.emf"/></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21.emf"/><Relationship Id="rId4" Type="http://schemas.openxmlformats.org/officeDocument/2006/relationships/oleObject" Target="../embeddings/oleObject139.bin"/></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178.xml"/><Relationship Id="rId4" Type="http://schemas.openxmlformats.org/officeDocument/2006/relationships/image" Target="../media/image2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3.xml"/><Relationship Id="rId1" Type="http://schemas.openxmlformats.org/officeDocument/2006/relationships/tags" Target="../tags/tag179.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Master" Target="../slideMasters/slideMaster3.xml"/><Relationship Id="rId1" Type="http://schemas.openxmlformats.org/officeDocument/2006/relationships/tags" Target="../tags/tag180.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oleObject" Target="../embeddings/oleObject143.bin"/></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3.xml"/><Relationship Id="rId1" Type="http://schemas.openxmlformats.org/officeDocument/2006/relationships/tags" Target="../tags/tag183.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3.xml"/><Relationship Id="rId1" Type="http://schemas.openxmlformats.org/officeDocument/2006/relationships/tags" Target="../tags/tag184.xml"/><Relationship Id="rId4" Type="http://schemas.openxmlformats.org/officeDocument/2006/relationships/image" Target="../media/image17.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3.xml"/><Relationship Id="rId1" Type="http://schemas.openxmlformats.org/officeDocument/2006/relationships/tags" Target="../tags/tag185.xml"/><Relationship Id="rId4" Type="http://schemas.openxmlformats.org/officeDocument/2006/relationships/image" Target="../media/image17.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3.xml"/><Relationship Id="rId1" Type="http://schemas.openxmlformats.org/officeDocument/2006/relationships/tags" Target="../tags/tag186.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188.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149.bin"/></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4.xml"/><Relationship Id="rId1" Type="http://schemas.openxmlformats.org/officeDocument/2006/relationships/tags" Target="../tags/tag189.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Master" Target="../slideMasters/slideMaster4.xml"/><Relationship Id="rId1" Type="http://schemas.openxmlformats.org/officeDocument/2006/relationships/tags" Target="../tags/tag190.xml"/><Relationship Id="rId4" Type="http://schemas.openxmlformats.org/officeDocument/2006/relationships/image" Target="../media/image17.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Master" Target="../slideMasters/slideMaster4.xml"/><Relationship Id="rId1" Type="http://schemas.openxmlformats.org/officeDocument/2006/relationships/tags" Target="../tags/tag191.xml"/><Relationship Id="rId4" Type="http://schemas.openxmlformats.org/officeDocument/2006/relationships/image" Target="../media/image17.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Master" Target="../slideMasters/slideMaster4.xml"/><Relationship Id="rId1" Type="http://schemas.openxmlformats.org/officeDocument/2006/relationships/tags" Target="../tags/tag192.xml"/><Relationship Id="rId6" Type="http://schemas.openxmlformats.org/officeDocument/2006/relationships/image" Target="../media/image33.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Master" Target="../slideMasters/slideMaster4.xml"/><Relationship Id="rId1" Type="http://schemas.openxmlformats.org/officeDocument/2006/relationships/tags" Target="../tags/tag193.xml"/><Relationship Id="rId6" Type="http://schemas.openxmlformats.org/officeDocument/2006/relationships/image" Target="../media/image35.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21.emf"/><Relationship Id="rId4" Type="http://schemas.openxmlformats.org/officeDocument/2006/relationships/oleObject" Target="../embeddings/oleObject155.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21.emf"/><Relationship Id="rId4" Type="http://schemas.openxmlformats.org/officeDocument/2006/relationships/oleObject" Target="../embeddings/oleObject156.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21.emf"/><Relationship Id="rId4" Type="http://schemas.openxmlformats.org/officeDocument/2006/relationships/oleObject" Target="../embeddings/oleObject157.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21.emf"/><Relationship Id="rId4" Type="http://schemas.openxmlformats.org/officeDocument/2006/relationships/oleObject" Target="../embeddings/oleObject158.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21.emf"/><Relationship Id="rId4" Type="http://schemas.openxmlformats.org/officeDocument/2006/relationships/oleObject" Target="../embeddings/oleObject159.bin"/></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Master" Target="../slideMasters/slideMaster4.xml"/><Relationship Id="rId1" Type="http://schemas.openxmlformats.org/officeDocument/2006/relationships/tags" Target="../tags/tag204.xml"/><Relationship Id="rId4" Type="http://schemas.openxmlformats.org/officeDocument/2006/relationships/image" Target="../media/image17.emf"/></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4.xml"/><Relationship Id="rId1" Type="http://schemas.openxmlformats.org/officeDocument/2006/relationships/tags" Target="../tags/tag205.xml"/><Relationship Id="rId4" Type="http://schemas.openxmlformats.org/officeDocument/2006/relationships/image" Target="../media/image17.emf"/></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21.emf"/><Relationship Id="rId4" Type="http://schemas.openxmlformats.org/officeDocument/2006/relationships/oleObject" Target="../embeddings/oleObject162.bin"/></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Master" Target="../slideMasters/slideMaster4.xml"/><Relationship Id="rId1" Type="http://schemas.openxmlformats.org/officeDocument/2006/relationships/tags" Target="../tags/tag208.xml"/><Relationship Id="rId4" Type="http://schemas.openxmlformats.org/officeDocument/2006/relationships/image" Target="../media/image2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164.bin"/><Relationship Id="rId2" Type="http://schemas.openxmlformats.org/officeDocument/2006/relationships/slideMaster" Target="../slideMasters/slideMaster4.xml"/><Relationship Id="rId1" Type="http://schemas.openxmlformats.org/officeDocument/2006/relationships/tags" Target="../tags/tag209.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Master" Target="../slideMasters/slideMaster4.xml"/><Relationship Id="rId1" Type="http://schemas.openxmlformats.org/officeDocument/2006/relationships/tags" Target="../tags/tag210.xml"/><Relationship Id="rId4" Type="http://schemas.openxmlformats.org/officeDocument/2006/relationships/image" Target="../media/image17.emf"/></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211.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166.bin"/></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Master" Target="../slideMasters/slideMaster4.xml"/><Relationship Id="rId1" Type="http://schemas.openxmlformats.org/officeDocument/2006/relationships/tags" Target="../tags/tag212.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4.xml"/><Relationship Id="rId1" Type="http://schemas.openxmlformats.org/officeDocument/2006/relationships/tags" Target="../tags/tag213.xml"/><Relationship Id="rId4" Type="http://schemas.openxmlformats.org/officeDocument/2006/relationships/image" Target="../media/image17.emf"/></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Master" Target="../slideMasters/slideMaster4.xml"/><Relationship Id="rId1" Type="http://schemas.openxmlformats.org/officeDocument/2006/relationships/tags" Target="../tags/tag214.xml"/><Relationship Id="rId4" Type="http://schemas.openxmlformats.org/officeDocument/2006/relationships/image" Target="../media/image17.emf"/></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Master" Target="../slideMasters/slideMaster4.xml"/><Relationship Id="rId1" Type="http://schemas.openxmlformats.org/officeDocument/2006/relationships/tags" Target="../tags/tag215.xml"/><Relationship Id="rId6" Type="http://schemas.openxmlformats.org/officeDocument/2006/relationships/image" Target="../media/image33.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6.svg"/><Relationship Id="rId2" Type="http://schemas.openxmlformats.org/officeDocument/2006/relationships/slideMaster" Target="../slideMasters/slideMaster5.xml"/><Relationship Id="rId1" Type="http://schemas.openxmlformats.org/officeDocument/2006/relationships/tags" Target="../tags/tag217.xml"/><Relationship Id="rId6" Type="http://schemas.openxmlformats.org/officeDocument/2006/relationships/image" Target="../media/image6.png"/><Relationship Id="rId5" Type="http://schemas.openxmlformats.org/officeDocument/2006/relationships/image" Target="../media/image21.emf"/><Relationship Id="rId4" Type="http://schemas.openxmlformats.org/officeDocument/2006/relationships/oleObject" Target="../embeddings/oleObject172.bin"/></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Master" Target="../slideMasters/slideMaster5.xml"/><Relationship Id="rId1" Type="http://schemas.openxmlformats.org/officeDocument/2006/relationships/tags" Target="../tags/tag218.xml"/><Relationship Id="rId5" Type="http://schemas.openxmlformats.org/officeDocument/2006/relationships/image" Target="../media/image25.jpeg"/><Relationship Id="rId4" Type="http://schemas.openxmlformats.org/officeDocument/2006/relationships/image" Target="../media/image21.emf"/></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Master" Target="../slideMasters/slideMaster5.xml"/><Relationship Id="rId1" Type="http://schemas.openxmlformats.org/officeDocument/2006/relationships/tags" Target="../tags/tag219.xml"/><Relationship Id="rId4" Type="http://schemas.openxmlformats.org/officeDocument/2006/relationships/image" Target="../media/image21.emf"/></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Master" Target="../slideMasters/slideMaster5.xml"/><Relationship Id="rId1" Type="http://schemas.openxmlformats.org/officeDocument/2006/relationships/tags" Target="../tags/tag220.xml"/><Relationship Id="rId4" Type="http://schemas.openxmlformats.org/officeDocument/2006/relationships/image" Target="../media/image21.emf"/></Relationships>
</file>

<file path=ppt/slideLayouts/_rels/slideLayout236.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Master" Target="../slideMasters/slideMaster5.xml"/><Relationship Id="rId1" Type="http://schemas.openxmlformats.org/officeDocument/2006/relationships/tags" Target="../tags/tag221.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21.emf"/></Relationships>
</file>

<file path=ppt/slideLayouts/_rels/slideLayout237.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5.xml"/><Relationship Id="rId1" Type="http://schemas.openxmlformats.org/officeDocument/2006/relationships/tags" Target="../tags/tag222.xml"/><Relationship Id="rId6" Type="http://schemas.openxmlformats.org/officeDocument/2006/relationships/image" Target="../media/image38.svg"/><Relationship Id="rId5" Type="http://schemas.openxmlformats.org/officeDocument/2006/relationships/image" Target="../media/image6.png"/><Relationship Id="rId4" Type="http://schemas.openxmlformats.org/officeDocument/2006/relationships/image" Target="../media/image21.emf"/></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21.emf"/><Relationship Id="rId4" Type="http://schemas.openxmlformats.org/officeDocument/2006/relationships/oleObject" Target="../embeddings/oleObject178.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21.emf"/><Relationship Id="rId4" Type="http://schemas.openxmlformats.org/officeDocument/2006/relationships/oleObject" Target="../embeddings/oleObject179.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21.emf"/><Relationship Id="rId4" Type="http://schemas.openxmlformats.org/officeDocument/2006/relationships/oleObject" Target="../embeddings/oleObject180.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image" Target="../media/image21.emf"/><Relationship Id="rId4" Type="http://schemas.openxmlformats.org/officeDocument/2006/relationships/oleObject" Target="../embeddings/oleObject181.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image" Target="../media/image21.emf"/><Relationship Id="rId4" Type="http://schemas.openxmlformats.org/officeDocument/2006/relationships/oleObject" Target="../embeddings/oleObject182.bin"/></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image" Target="../media/image21.emf"/><Relationship Id="rId4" Type="http://schemas.openxmlformats.org/officeDocument/2006/relationships/oleObject" Target="../embeddings/oleObject183.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image" Target="../media/image21.emf"/><Relationship Id="rId4" Type="http://schemas.openxmlformats.org/officeDocument/2006/relationships/oleObject" Target="../embeddings/oleObject184.bin"/></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185.bin"/><Relationship Id="rId2" Type="http://schemas.openxmlformats.org/officeDocument/2006/relationships/slideMaster" Target="../slideMasters/slideMaster5.xml"/><Relationship Id="rId1" Type="http://schemas.openxmlformats.org/officeDocument/2006/relationships/tags" Target="../tags/tag237.xml"/><Relationship Id="rId4" Type="http://schemas.openxmlformats.org/officeDocument/2006/relationships/image" Target="../media/image21.emf"/></Relationships>
</file>

<file path=ppt/slideLayouts/_rels/slideLayout246.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Master" Target="../slideMasters/slideMaster5.xml"/><Relationship Id="rId1" Type="http://schemas.openxmlformats.org/officeDocument/2006/relationships/tags" Target="../tags/tag238.xml"/><Relationship Id="rId4" Type="http://schemas.openxmlformats.org/officeDocument/2006/relationships/image" Target="../media/image21.emf"/></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26.jpeg"/><Relationship Id="rId5" Type="http://schemas.openxmlformats.org/officeDocument/2006/relationships/image" Target="../media/image21.emf"/><Relationship Id="rId4" Type="http://schemas.openxmlformats.org/officeDocument/2006/relationships/oleObject" Target="../embeddings/oleObject187.bin"/></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image" Target="../media/image21.emf"/><Relationship Id="rId4" Type="http://schemas.openxmlformats.org/officeDocument/2006/relationships/oleObject" Target="../embeddings/oleObject188.bin"/></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image" Target="../media/image5.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2.xml"/><Relationship Id="rId7" Type="http://schemas.openxmlformats.org/officeDocument/2006/relationships/image" Target="../media/image5.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emf"/><Relationship Id="rId5" Type="http://schemas.openxmlformats.org/officeDocument/2006/relationships/oleObject" Target="../embeddings/oleObject6.bin"/><Relationship Id="rId4" Type="http://schemas.openxmlformats.org/officeDocument/2006/relationships/slideMaster" Target="../slideMasters/slideMaster1.xml"/><Relationship Id="rId9"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9.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5.jpeg"/><Relationship Id="rId5" Type="http://schemas.openxmlformats.org/officeDocument/2006/relationships/image" Target="../media/image17.emf"/><Relationship Id="rId4" Type="http://schemas.openxmlformats.org/officeDocument/2006/relationships/oleObject" Target="../embeddings/oleObject19.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7.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21.emf"/><Relationship Id="rId4" Type="http://schemas.openxmlformats.org/officeDocument/2006/relationships/oleObject" Target="../embeddings/oleObject2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1.emf"/><Relationship Id="rId4" Type="http://schemas.openxmlformats.org/officeDocument/2006/relationships/oleObject" Target="../embeddings/oleObject2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21.emf"/><Relationship Id="rId4" Type="http://schemas.openxmlformats.org/officeDocument/2006/relationships/oleObject" Target="../embeddings/oleObject27.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21.emf"/><Relationship Id="rId4" Type="http://schemas.openxmlformats.org/officeDocument/2006/relationships/oleObject" Target="../embeddings/oleObject28.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1.emf"/><Relationship Id="rId4" Type="http://schemas.openxmlformats.org/officeDocument/2006/relationships/oleObject" Target="../embeddings/oleObject29.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7.emf"/></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1.emf"/><Relationship Id="rId4" Type="http://schemas.openxmlformats.org/officeDocument/2006/relationships/oleObject" Target="../embeddings/oleObject32.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2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22.jpeg"/><Relationship Id="rId4" Type="http://schemas.openxmlformats.org/officeDocument/2006/relationships/image" Target="../media/image17.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7.emf"/></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jpeg"/><Relationship Id="rId5" Type="http://schemas.openxmlformats.org/officeDocument/2006/relationships/image" Target="../media/image17.emf"/><Relationship Id="rId4" Type="http://schemas.openxmlformats.org/officeDocument/2006/relationships/oleObject" Target="../embeddings/oleObject36.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7.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57.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42.bin"/></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60.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17.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17.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64.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Tree>
    <p:extLst>
      <p:ext uri="{BB962C8B-B14F-4D97-AF65-F5344CB8AC3E}">
        <p14:creationId xmlns:p14="http://schemas.microsoft.com/office/powerpoint/2010/main" val="2237217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246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52369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27134819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025519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4176261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4843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5832366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72472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1385189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5304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7174358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261612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792928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41574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9426891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46011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17367041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820422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2625100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22398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Klik uden for format</a:t>
            </a:r>
          </a:p>
          <a:p>
            <a:pPr algn="l"/>
            <a:r>
              <a:rPr lang="da-DK" sz="1000">
                <a:latin typeface="+mj-lt"/>
              </a:rPr>
              <a:t>Højre klik for at formatere baggrunden</a:t>
            </a:r>
          </a:p>
          <a:p>
            <a:pPr algn="l"/>
            <a:r>
              <a:rPr lang="da-DK" sz="1000">
                <a:latin typeface="+mj-lt"/>
              </a:rPr>
              <a:t>Klik på fil og indsæt dit billede </a:t>
            </a:r>
          </a:p>
          <a:p>
            <a:pPr algn="l"/>
            <a:endParaRPr lang="da-DK" sz="1000">
              <a:latin typeface="+mj-lt"/>
            </a:endParaRPr>
          </a:p>
          <a:p>
            <a:pPr algn="l"/>
            <a:endParaRPr lang="da-DK" sz="1000">
              <a:latin typeface="+mj-lt"/>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3025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69900" y="1804650"/>
            <a:ext cx="64076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edit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23095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85826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74468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1597578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935774798"/>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424657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4098657277"/>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217063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5508945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91383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968073854"/>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121874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575267448"/>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57502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da-DK"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Subtitle</a:t>
            </a:r>
            <a:r>
              <a:rPr lang="da-DK"/>
              <a:t> in </a:t>
            </a:r>
            <a:r>
              <a:rPr lang="da-DK" err="1"/>
              <a:t>sentence</a:t>
            </a:r>
            <a:r>
              <a:rPr lang="da-DK"/>
              <a:t>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rtl="0">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da-DK" err="1"/>
              <a:t>Click</a:t>
            </a:r>
            <a:r>
              <a:rPr lang="da-DK"/>
              <a:t> to </a:t>
            </a:r>
            <a:r>
              <a:rPr lang="da-DK" err="1"/>
              <a:t>edit</a:t>
            </a:r>
            <a:r>
              <a:rPr lang="da-DK"/>
              <a:t> date/</a:t>
            </a:r>
            <a:r>
              <a:rPr lang="da-DK" err="1"/>
              <a:t>place</a:t>
            </a:r>
            <a:endParaRPr lang="da-DK"/>
          </a:p>
        </p:txBody>
      </p:sp>
    </p:spTree>
    <p:extLst>
      <p:ext uri="{BB962C8B-B14F-4D97-AF65-F5344CB8AC3E}">
        <p14:creationId xmlns:p14="http://schemas.microsoft.com/office/powerpoint/2010/main" val="3374022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70174F-847B-4376-9318-CBB77493DC36}"/>
              </a:ext>
            </a:extLst>
          </p:cNvPr>
          <p:cNvGraphicFramePr>
            <a:graphicFrameLocks noChangeAspect="1"/>
          </p:cNvGraphicFramePr>
          <p:nvPr userDrawn="1">
            <p:custDataLst>
              <p:tags r:id="rId1"/>
            </p:custDataLst>
            <p:extLst>
              <p:ext uri="{D42A27DB-BD31-4B8C-83A1-F6EECF244321}">
                <p14:modId xmlns:p14="http://schemas.microsoft.com/office/powerpoint/2010/main" val="4134795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9C70174F-847B-4376-9318-CBB77493DC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sym typeface="Trebuchet MS" panose="020B0603020202020204" pitchFamily="34" charset="0"/>
              </a:defRPr>
            </a:lvl1pPr>
          </a:lstStyle>
          <a:p>
            <a:endParaRPr lang="da-DK"/>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610089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95AA298-7080-43EA-9D43-2674C826FF5E}"/>
              </a:ext>
            </a:extLst>
          </p:cNvPr>
          <p:cNvGraphicFramePr>
            <a:graphicFrameLocks noChangeAspect="1"/>
          </p:cNvGraphicFramePr>
          <p:nvPr userDrawn="1">
            <p:custDataLst>
              <p:tags r:id="rId1"/>
            </p:custDataLst>
            <p:extLst>
              <p:ext uri="{D42A27DB-BD31-4B8C-83A1-F6EECF244321}">
                <p14:modId xmlns:p14="http://schemas.microsoft.com/office/powerpoint/2010/main" val="1264962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795AA298-7080-43EA-9D43-2674C826FF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vert="horz"/>
          <a:lstStyle>
            <a:lvl1pPr rtl="0">
              <a:defRPr sz="3400"/>
            </a:lvl1pPr>
          </a:lstStyle>
          <a:p>
            <a:r>
              <a:rPr lang="da-DK" err="1"/>
              <a:t>Click</a:t>
            </a:r>
            <a:r>
              <a:rPr lang="da-DK"/>
              <a:t> to </a:t>
            </a:r>
            <a:r>
              <a:rPr lang="da-DK" err="1"/>
              <a:t>add</a:t>
            </a:r>
            <a:r>
              <a:rPr lang="da-DK"/>
              <a:t> </a:t>
            </a:r>
            <a:r>
              <a:rPr lang="da-DK" err="1"/>
              <a:t>title</a:t>
            </a:r>
            <a:endParaRPr lang="da-DK"/>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629399" y="2085628"/>
            <a:ext cx="10933801" cy="4089131"/>
          </a:xfrm>
        </p:spPr>
        <p:txBody>
          <a:bodyPr/>
          <a:lstStyle>
            <a:lvl1pPr rtl="0">
              <a:lnSpc>
                <a:spcPct val="100000"/>
              </a:lnSpc>
              <a:spcBef>
                <a:spcPts val="0"/>
              </a:spcBef>
              <a:spcAft>
                <a:spcPts val="0"/>
              </a:spcAft>
              <a:defRPr sz="2000"/>
            </a:lvl1pPr>
            <a:lvl2pPr rtl="0">
              <a:lnSpc>
                <a:spcPct val="100000"/>
              </a:lnSpc>
              <a:spcBef>
                <a:spcPts val="0"/>
              </a:spcBef>
              <a:spcAft>
                <a:spcPts val="0"/>
              </a:spcAft>
              <a:defRPr sz="2000"/>
            </a:lvl2pPr>
            <a:lvl3pPr rtl="0">
              <a:lnSpc>
                <a:spcPct val="100000"/>
              </a:lnSpc>
              <a:spcBef>
                <a:spcPts val="0"/>
              </a:spcBef>
              <a:spcAft>
                <a:spcPts val="0"/>
              </a:spcAft>
              <a:defRPr sz="2000"/>
            </a:lvl3pPr>
            <a:lvl4pPr rtl="0">
              <a:lnSpc>
                <a:spcPct val="100000"/>
              </a:lnSpc>
              <a:spcBef>
                <a:spcPts val="0"/>
              </a:spcBef>
              <a:spcAft>
                <a:spcPts val="0"/>
              </a:spcAft>
              <a:defRPr sz="2800"/>
            </a:lvl4pPr>
            <a:lvl5pPr rtl="0">
              <a:lnSpc>
                <a:spcPct val="100000"/>
              </a:lnSpc>
              <a:spcBef>
                <a:spcPts val="0"/>
              </a:spcBef>
              <a:spcAft>
                <a:spcPts val="0"/>
              </a:spcAft>
              <a:defRPr sz="2800"/>
            </a:lvl5p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13037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9FDF69-EDEF-4B1E-BEB1-0C9F4D1614B0}"/>
              </a:ext>
            </a:extLst>
          </p:cNvPr>
          <p:cNvGraphicFramePr>
            <a:graphicFrameLocks noChangeAspect="1"/>
          </p:cNvGraphicFramePr>
          <p:nvPr userDrawn="1">
            <p:custDataLst>
              <p:tags r:id="rId1"/>
            </p:custDataLst>
            <p:extLst>
              <p:ext uri="{D42A27DB-BD31-4B8C-83A1-F6EECF244321}">
                <p14:modId xmlns:p14="http://schemas.microsoft.com/office/powerpoint/2010/main" val="110167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019FDF69-EDEF-4B1E-BEB1-0C9F4D1614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da-DK"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vert="horz" wrap="square" lIns="0" tIns="0" rIns="320040" bIns="0" anchor="b">
            <a:noAutofit/>
          </a:bodyPr>
          <a:lstStyle>
            <a:lvl1pPr rtl="0">
              <a:defRPr sz="3200">
                <a:solidFill>
                  <a:schemeClr val="tx2"/>
                </a:solidFill>
                <a:latin typeface="+mj-lt"/>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4136841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524608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E01B69-E8A2-4247-910A-2DA1341D82C5}"/>
              </a:ext>
            </a:extLst>
          </p:cNvPr>
          <p:cNvGraphicFramePr>
            <a:graphicFrameLocks noChangeAspect="1"/>
          </p:cNvGraphicFramePr>
          <p:nvPr userDrawn="1">
            <p:custDataLst>
              <p:tags r:id="rId1"/>
            </p:custDataLst>
            <p:extLst>
              <p:ext uri="{D42A27DB-BD31-4B8C-83A1-F6EECF244321}">
                <p14:modId xmlns:p14="http://schemas.microsoft.com/office/powerpoint/2010/main" val="1734690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8E01B69-E8A2-4247-910A-2DA1341D82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81588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B3A881C-B778-44B2-99EB-2541741ADF69}"/>
              </a:ext>
            </a:extLst>
          </p:cNvPr>
          <p:cNvGraphicFramePr>
            <a:graphicFrameLocks noChangeAspect="1"/>
          </p:cNvGraphicFramePr>
          <p:nvPr userDrawn="1">
            <p:custDataLst>
              <p:tags r:id="rId1"/>
            </p:custDataLst>
            <p:extLst>
              <p:ext uri="{D42A27DB-BD31-4B8C-83A1-F6EECF244321}">
                <p14:modId xmlns:p14="http://schemas.microsoft.com/office/powerpoint/2010/main" val="1759008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B3A881C-B778-44B2-99EB-2541741ADF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469900" y="3826800"/>
            <a:ext cx="11096900" cy="2041200"/>
          </a:xfrm>
        </p:spPr>
        <p:txBody>
          <a:bodyPr vert="horz" anchor="t">
            <a:noAutofit/>
          </a:bodyPr>
          <a:lstStyle>
            <a:lvl1pPr rtl="0">
              <a:defRPr sz="5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005648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3C88BA-584F-48A4-97F1-D9380C1902FB}"/>
              </a:ext>
            </a:extLst>
          </p:cNvPr>
          <p:cNvGraphicFramePr>
            <a:graphicFrameLocks noChangeAspect="1"/>
          </p:cNvGraphicFramePr>
          <p:nvPr userDrawn="1">
            <p:custDataLst>
              <p:tags r:id="rId1"/>
            </p:custDataLst>
            <p:extLst>
              <p:ext uri="{D42A27DB-BD31-4B8C-83A1-F6EECF244321}">
                <p14:modId xmlns:p14="http://schemas.microsoft.com/office/powerpoint/2010/main" val="2851863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C3C88BA-584F-48A4-97F1-D9380C1902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32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005818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D56E01-EC57-41FE-A89C-7CC32C0E4C86}"/>
              </a:ext>
            </a:extLst>
          </p:cNvPr>
          <p:cNvGraphicFramePr>
            <a:graphicFrameLocks noChangeAspect="1"/>
          </p:cNvGraphicFramePr>
          <p:nvPr userDrawn="1">
            <p:custDataLst>
              <p:tags r:id="rId1"/>
            </p:custDataLst>
            <p:extLst>
              <p:ext uri="{D42A27DB-BD31-4B8C-83A1-F6EECF244321}">
                <p14:modId xmlns:p14="http://schemas.microsoft.com/office/powerpoint/2010/main" val="1817586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3D56E01-EC57-41FE-A89C-7CC32C0E4C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6182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DE9377C-C23C-43FB-87C9-34921148E20A}"/>
              </a:ext>
            </a:extLst>
          </p:cNvPr>
          <p:cNvGraphicFramePr>
            <a:graphicFrameLocks noChangeAspect="1"/>
          </p:cNvGraphicFramePr>
          <p:nvPr userDrawn="1">
            <p:custDataLst>
              <p:tags r:id="rId1"/>
            </p:custDataLst>
            <p:extLst>
              <p:ext uri="{D42A27DB-BD31-4B8C-83A1-F6EECF244321}">
                <p14:modId xmlns:p14="http://schemas.microsoft.com/office/powerpoint/2010/main" val="3301212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7DE9377C-C23C-43FB-87C9-34921148E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32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33871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7821C2-904D-4924-883F-C2664A9E9046}"/>
              </a:ext>
            </a:extLst>
          </p:cNvPr>
          <p:cNvGraphicFramePr>
            <a:graphicFrameLocks noChangeAspect="1"/>
          </p:cNvGraphicFramePr>
          <p:nvPr userDrawn="1">
            <p:custDataLst>
              <p:tags r:id="rId1"/>
            </p:custDataLst>
            <p:extLst>
              <p:ext uri="{D42A27DB-BD31-4B8C-83A1-F6EECF244321}">
                <p14:modId xmlns:p14="http://schemas.microsoft.com/office/powerpoint/2010/main" val="3976747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C7821C2-904D-4924-883F-C2664A9E90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86693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EBEA789-CC2E-43DC-84DC-8C4038361351}"/>
              </a:ext>
            </a:extLst>
          </p:cNvPr>
          <p:cNvGraphicFramePr>
            <a:graphicFrameLocks noChangeAspect="1"/>
          </p:cNvGraphicFramePr>
          <p:nvPr userDrawn="1">
            <p:custDataLst>
              <p:tags r:id="rId1"/>
            </p:custDataLst>
            <p:extLst>
              <p:ext uri="{D42A27DB-BD31-4B8C-83A1-F6EECF244321}">
                <p14:modId xmlns:p14="http://schemas.microsoft.com/office/powerpoint/2010/main" val="1909829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EBEA789-CC2E-43DC-84DC-8C40383613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4" name="Title 1"/>
          <p:cNvSpPr>
            <a:spLocks noGrp="1"/>
          </p:cNvSpPr>
          <p:nvPr>
            <p:ph type="title" hasCustomPrompt="1"/>
          </p:nvPr>
        </p:nvSpPr>
        <p:spPr bwMode="blackWhite">
          <a:xfrm>
            <a:off x="469900" y="1804650"/>
            <a:ext cx="6407652"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edit</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70371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EDC491-7E9C-4DFF-972B-C8A21533B626}"/>
              </a:ext>
            </a:extLst>
          </p:cNvPr>
          <p:cNvGraphicFramePr>
            <a:graphicFrameLocks noChangeAspect="1"/>
          </p:cNvGraphicFramePr>
          <p:nvPr userDrawn="1">
            <p:custDataLst>
              <p:tags r:id="rId1"/>
            </p:custDataLst>
            <p:extLst>
              <p:ext uri="{D42A27DB-BD31-4B8C-83A1-F6EECF244321}">
                <p14:modId xmlns:p14="http://schemas.microsoft.com/office/powerpoint/2010/main" val="1933025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AEDC491-7E9C-4DFF-972B-C8A21533B62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vert="horz" anchor="ctr">
            <a:noAutofit/>
          </a:bodyPr>
          <a:lstStyle>
            <a:lvl1pPr rtl="0">
              <a:defRPr sz="3200" baseline="0">
                <a:solidFill>
                  <a:schemeClr val="tx2"/>
                </a:solidFill>
                <a:latin typeface="+mj-lt"/>
                <a:sym typeface="Trebuchet MS" panose="020B0603020202020204" pitchFamily="34" charset="0"/>
              </a:defRPr>
            </a:lvl1pPr>
          </a:lstStyle>
          <a:p>
            <a:r>
              <a:rPr lang="da-DK" err="1">
                <a:solidFill>
                  <a:schemeClr val="tx2"/>
                </a:solidFill>
              </a:rPr>
              <a:t>Click</a:t>
            </a:r>
            <a:r>
              <a:rPr lang="da-DK">
                <a:solidFill>
                  <a:schemeClr val="tx2"/>
                </a:solidFill>
              </a:rPr>
              <a:t> to </a:t>
            </a:r>
            <a:r>
              <a:rPr lang="da-DK" err="1">
                <a:solidFill>
                  <a:schemeClr val="tx2"/>
                </a:solidFill>
              </a:rPr>
              <a:t>add</a:t>
            </a:r>
            <a:r>
              <a:rPr lang="da-DK">
                <a:solidFill>
                  <a:schemeClr val="tx2"/>
                </a:solidFill>
              </a:rPr>
              <a:t> </a:t>
            </a:r>
            <a:r>
              <a:rPr lang="da-DK" err="1">
                <a:solidFill>
                  <a:schemeClr val="tx2"/>
                </a:solidFill>
              </a:rPr>
              <a:t>title</a:t>
            </a:r>
            <a:endParaRPr lang="da-DK">
              <a:solidFill>
                <a:schemeClr val="tx2"/>
              </a:solidFill>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68865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BD2ECB7-1275-4E4A-965E-4E248A467ED8}"/>
              </a:ext>
            </a:extLst>
          </p:cNvPr>
          <p:cNvGraphicFramePr>
            <a:graphicFrameLocks noChangeAspect="1"/>
          </p:cNvGraphicFramePr>
          <p:nvPr userDrawn="1">
            <p:custDataLst>
              <p:tags r:id="rId1"/>
            </p:custDataLst>
            <p:extLst>
              <p:ext uri="{D42A27DB-BD31-4B8C-83A1-F6EECF244321}">
                <p14:modId xmlns:p14="http://schemas.microsoft.com/office/powerpoint/2010/main" val="3049861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8BD2ECB7-1275-4E4A-965E-4E248A467E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vert="horz" anchor="ctr" anchorCtr="0">
            <a:noAutofit/>
          </a:bodyPr>
          <a:lstStyle>
            <a:lvl1pPr rtl="0">
              <a:defRPr sz="3200" baseline="0">
                <a:solidFill>
                  <a:srgbClr val="FFFFFF"/>
                </a:solidFill>
                <a:latin typeface="+mj-lt"/>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85052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395987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640077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anchor="ctr" anchorCtr="0">
            <a:noAutofit/>
          </a:bodyPr>
          <a:lstStyle>
            <a:lvl1pPr>
              <a:defRPr sz="3200" baseline="0">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465874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076E76-6598-46D3-B3C9-CDA53E3595D8}"/>
              </a:ext>
            </a:extLst>
          </p:cNvPr>
          <p:cNvGraphicFramePr>
            <a:graphicFrameLocks noChangeAspect="1"/>
          </p:cNvGraphicFramePr>
          <p:nvPr userDrawn="1">
            <p:custDataLst>
              <p:tags r:id="rId1"/>
            </p:custDataLst>
            <p:extLst>
              <p:ext uri="{D42A27DB-BD31-4B8C-83A1-F6EECF244321}">
                <p14:modId xmlns:p14="http://schemas.microsoft.com/office/powerpoint/2010/main" val="2025594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C076E76-6598-46D3-B3C9-CDA53E3595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30708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78AAE1-9D49-4926-BB4F-DD49FDCC15D7}"/>
              </a:ext>
            </a:extLst>
          </p:cNvPr>
          <p:cNvGraphicFramePr>
            <a:graphicFrameLocks noChangeAspect="1"/>
          </p:cNvGraphicFramePr>
          <p:nvPr userDrawn="1">
            <p:custDataLst>
              <p:tags r:id="rId1"/>
            </p:custDataLst>
            <p:extLst>
              <p:ext uri="{D42A27DB-BD31-4B8C-83A1-F6EECF244321}">
                <p14:modId xmlns:p14="http://schemas.microsoft.com/office/powerpoint/2010/main" val="3768591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578AAE1-9D49-4926-BB4F-DD49FDCC15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63596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6FC2F1-05F3-4A05-A813-8DF89FFC2C5F}"/>
              </a:ext>
            </a:extLst>
          </p:cNvPr>
          <p:cNvGraphicFramePr>
            <a:graphicFrameLocks noChangeAspect="1"/>
          </p:cNvGraphicFramePr>
          <p:nvPr userDrawn="1">
            <p:custDataLst>
              <p:tags r:id="rId1"/>
            </p:custDataLst>
            <p:extLst>
              <p:ext uri="{D42A27DB-BD31-4B8C-83A1-F6EECF244321}">
                <p14:modId xmlns:p14="http://schemas.microsoft.com/office/powerpoint/2010/main" val="2805196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106FC2F1-05F3-4A05-A813-8DF89FFC2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3577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83719B-55FA-4C99-BEA1-63054567C5EA}"/>
              </a:ext>
            </a:extLst>
          </p:cNvPr>
          <p:cNvGraphicFramePr>
            <a:graphicFrameLocks noChangeAspect="1"/>
          </p:cNvGraphicFramePr>
          <p:nvPr userDrawn="1">
            <p:custDataLst>
              <p:tags r:id="rId1"/>
            </p:custDataLst>
            <p:extLst>
              <p:ext uri="{D42A27DB-BD31-4B8C-83A1-F6EECF244321}">
                <p14:modId xmlns:p14="http://schemas.microsoft.com/office/powerpoint/2010/main" val="1217784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D83719B-55FA-4C99-BEA1-63054567C5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935490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D842F0-84B2-46A1-AA13-EB625CA9F3CB}"/>
              </a:ext>
            </a:extLst>
          </p:cNvPr>
          <p:cNvGraphicFramePr>
            <a:graphicFrameLocks noChangeAspect="1"/>
          </p:cNvGraphicFramePr>
          <p:nvPr userDrawn="1">
            <p:custDataLst>
              <p:tags r:id="rId1"/>
            </p:custDataLst>
            <p:extLst>
              <p:ext uri="{D42A27DB-BD31-4B8C-83A1-F6EECF244321}">
                <p14:modId xmlns:p14="http://schemas.microsoft.com/office/powerpoint/2010/main" val="179456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1D842F0-84B2-46A1-AA13-EB625CA9F3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61768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1C9346-4201-4BA6-8A74-8830359E0BE8}"/>
              </a:ext>
            </a:extLst>
          </p:cNvPr>
          <p:cNvGraphicFramePr>
            <a:graphicFrameLocks noChangeAspect="1"/>
          </p:cNvGraphicFramePr>
          <p:nvPr userDrawn="1">
            <p:custDataLst>
              <p:tags r:id="rId1"/>
            </p:custDataLst>
            <p:extLst>
              <p:ext uri="{D42A27DB-BD31-4B8C-83A1-F6EECF244321}">
                <p14:modId xmlns:p14="http://schemas.microsoft.com/office/powerpoint/2010/main" val="2534444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DB1C9346-4201-4BA6-8A74-8830359E0B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469900" y="3826333"/>
            <a:ext cx="11312797"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939393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14ACF3-66F9-48EA-AE75-51AEACA8D079}"/>
              </a:ext>
            </a:extLst>
          </p:cNvPr>
          <p:cNvGraphicFramePr>
            <a:graphicFrameLocks noChangeAspect="1"/>
          </p:cNvGraphicFramePr>
          <p:nvPr userDrawn="1">
            <p:custDataLst>
              <p:tags r:id="rId1"/>
            </p:custDataLst>
            <p:extLst>
              <p:ext uri="{D42A27DB-BD31-4B8C-83A1-F6EECF244321}">
                <p14:modId xmlns:p14="http://schemas.microsoft.com/office/powerpoint/2010/main" val="1690929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214ACF3-66F9-48EA-AE75-51AEACA8D0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Tree>
    <p:extLst>
      <p:ext uri="{BB962C8B-B14F-4D97-AF65-F5344CB8AC3E}">
        <p14:creationId xmlns:p14="http://schemas.microsoft.com/office/powerpoint/2010/main" val="2471958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332054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da-DK">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83430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398CC3-7EBC-4365-9777-FA861C6C1B9A}"/>
              </a:ext>
            </a:extLst>
          </p:cNvPr>
          <p:cNvGraphicFramePr>
            <a:graphicFrameLocks noChangeAspect="1"/>
          </p:cNvGraphicFramePr>
          <p:nvPr userDrawn="1">
            <p:custDataLst>
              <p:tags r:id="rId1"/>
            </p:custDataLst>
            <p:extLst>
              <p:ext uri="{D42A27DB-BD31-4B8C-83A1-F6EECF244321}">
                <p14:modId xmlns:p14="http://schemas.microsoft.com/office/powerpoint/2010/main" val="1154403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A8398CC3-7EBC-4365-9777-FA861C6C1B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hasCustomPrompt="1"/>
          </p:nvPr>
        </p:nvSpPr>
        <p:spPr>
          <a:xfrm>
            <a:off x="469900" y="402586"/>
            <a:ext cx="11312797" cy="853141"/>
          </a:xfrm>
        </p:spPr>
        <p:txBody>
          <a:bodyPr vert="horz"/>
          <a:lstStyle>
            <a:lvl1pPr rtl="0">
              <a:defRPr sz="3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2041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923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795706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B71F034-087A-4F9E-9387-14B044475E0C}"/>
              </a:ext>
            </a:extLst>
          </p:cNvPr>
          <p:cNvGraphicFramePr>
            <a:graphicFrameLocks noChangeAspect="1"/>
          </p:cNvGraphicFramePr>
          <p:nvPr userDrawn="1">
            <p:custDataLst>
              <p:tags r:id="rId1"/>
            </p:custDataLst>
            <p:extLst>
              <p:ext uri="{D42A27DB-BD31-4B8C-83A1-F6EECF244321}">
                <p14:modId xmlns:p14="http://schemas.microsoft.com/office/powerpoint/2010/main" val="1180064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9B71F034-087A-4F9E-9387-14B044475E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14705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6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661233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Tak</a:t>
            </a:r>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752237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order</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source for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with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go at the end</a:t>
              </a:r>
            </a:p>
          </p:txBody>
        </p:sp>
      </p:grpSp>
    </p:spTree>
    <p:extLst>
      <p:ext uri="{BB962C8B-B14F-4D97-AF65-F5344CB8AC3E}">
        <p14:creationId xmlns:p14="http://schemas.microsoft.com/office/powerpoint/2010/main" val="2280145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02549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da-DK"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Subtitle</a:t>
            </a:r>
            <a:r>
              <a:rPr lang="da-DK"/>
              <a:t> in </a:t>
            </a:r>
            <a:r>
              <a:rPr lang="da-DK" err="1"/>
              <a:t>sentence</a:t>
            </a:r>
            <a:r>
              <a:rPr lang="da-DK"/>
              <a:t>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rtl="0">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da-DK" err="1"/>
              <a:t>Click</a:t>
            </a:r>
            <a:r>
              <a:rPr lang="da-DK"/>
              <a:t> to </a:t>
            </a:r>
            <a:r>
              <a:rPr lang="da-DK" err="1"/>
              <a:t>edit</a:t>
            </a:r>
            <a:r>
              <a:rPr lang="da-DK"/>
              <a:t> date/</a:t>
            </a:r>
            <a:r>
              <a:rPr lang="da-DK" err="1"/>
              <a:t>place</a:t>
            </a:r>
            <a:endParaRPr lang="da-DK"/>
          </a:p>
        </p:txBody>
      </p:sp>
    </p:spTree>
    <p:extLst>
      <p:ext uri="{BB962C8B-B14F-4D97-AF65-F5344CB8AC3E}">
        <p14:creationId xmlns:p14="http://schemas.microsoft.com/office/powerpoint/2010/main" val="3624764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49083A3-403F-4F49-8659-DF507B1C88CE}"/>
              </a:ext>
            </a:extLst>
          </p:cNvPr>
          <p:cNvGraphicFramePr>
            <a:graphicFrameLocks noChangeAspect="1"/>
          </p:cNvGraphicFramePr>
          <p:nvPr userDrawn="1">
            <p:custDataLst>
              <p:tags r:id="rId1"/>
            </p:custDataLst>
            <p:extLst>
              <p:ext uri="{D42A27DB-BD31-4B8C-83A1-F6EECF244321}">
                <p14:modId xmlns:p14="http://schemas.microsoft.com/office/powerpoint/2010/main" val="1681246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49083A3-403F-4F49-8659-DF507B1C88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469900" y="402586"/>
            <a:ext cx="11312797" cy="853141"/>
          </a:xfr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3540255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F2BD19-4939-473B-AF93-72D3C882BAAA}"/>
              </a:ext>
            </a:extLst>
          </p:cNvPr>
          <p:cNvGraphicFramePr>
            <a:graphicFrameLocks noChangeAspect="1"/>
          </p:cNvGraphicFramePr>
          <p:nvPr userDrawn="1">
            <p:custDataLst>
              <p:tags r:id="rId1"/>
            </p:custDataLst>
            <p:extLst>
              <p:ext uri="{D42A27DB-BD31-4B8C-83A1-F6EECF244321}">
                <p14:modId xmlns:p14="http://schemas.microsoft.com/office/powerpoint/2010/main" val="1505257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3CF2BD19-4939-473B-AF93-72D3C882BA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lvl1pPr>
          </a:lstStyle>
          <a:p>
            <a:r>
              <a:rPr lang="da-DK" err="1"/>
              <a:t>Click</a:t>
            </a:r>
            <a:r>
              <a:rPr lang="da-DK"/>
              <a:t> to </a:t>
            </a:r>
            <a:r>
              <a:rPr lang="da-DK" err="1"/>
              <a:t>add</a:t>
            </a:r>
            <a:r>
              <a:rPr lang="da-DK"/>
              <a:t> </a:t>
            </a:r>
            <a:r>
              <a:rPr lang="da-DK" err="1"/>
              <a:t>title</a:t>
            </a:r>
            <a:endParaRPr lang="da-DK"/>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469900" y="2085628"/>
            <a:ext cx="11312797" cy="4072976"/>
          </a:xfrm>
        </p:spPr>
        <p:txBody>
          <a:bodyPr/>
          <a:lstStyle>
            <a:lvl1pPr rtl="0">
              <a:lnSpc>
                <a:spcPct val="100000"/>
              </a:lnSpc>
              <a:spcBef>
                <a:spcPts val="0"/>
              </a:spcBef>
              <a:spcAft>
                <a:spcPts val="0"/>
              </a:spcAft>
              <a:defRPr/>
            </a:lvl1pPr>
            <a:lvl2pPr rtl="0">
              <a:lnSpc>
                <a:spcPct val="100000"/>
              </a:lnSpc>
              <a:spcBef>
                <a:spcPts val="0"/>
              </a:spcBef>
              <a:spcAft>
                <a:spcPts val="0"/>
              </a:spcAft>
              <a:defRPr/>
            </a:lvl2pPr>
            <a:lvl3pPr rtl="0">
              <a:lnSpc>
                <a:spcPct val="100000"/>
              </a:lnSpc>
              <a:spcBef>
                <a:spcPts val="0"/>
              </a:spcBef>
              <a:spcAft>
                <a:spcPts val="0"/>
              </a:spcAft>
              <a:defRPr/>
            </a:lvl3pPr>
            <a:lvl4pPr rtl="0">
              <a:lnSpc>
                <a:spcPct val="100000"/>
              </a:lnSpc>
              <a:spcBef>
                <a:spcPts val="0"/>
              </a:spcBef>
              <a:spcAft>
                <a:spcPts val="0"/>
              </a:spcAft>
              <a:defRPr/>
            </a:lvl4pPr>
            <a:lvl5pPr rtl="0">
              <a:lnSpc>
                <a:spcPct val="100000"/>
              </a:lnSpc>
              <a:spcBef>
                <a:spcPts val="0"/>
              </a:spcBef>
              <a:spcAft>
                <a:spcPts val="0"/>
              </a:spcAft>
              <a:defRPr/>
            </a:lvl5p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837599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EC8B19-F53B-4BFD-A2AB-60052A0E7EB4}"/>
              </a:ext>
            </a:extLst>
          </p:cNvPr>
          <p:cNvGraphicFramePr>
            <a:graphicFrameLocks noChangeAspect="1"/>
          </p:cNvGraphicFramePr>
          <p:nvPr userDrawn="1">
            <p:custDataLst>
              <p:tags r:id="rId1"/>
            </p:custDataLst>
            <p:extLst>
              <p:ext uri="{D42A27DB-BD31-4B8C-83A1-F6EECF244321}">
                <p14:modId xmlns:p14="http://schemas.microsoft.com/office/powerpoint/2010/main" val="4124683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4EC8B19-F53B-4BFD-A2AB-60052A0E7E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rtl="0">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add</a:t>
            </a:r>
            <a:r>
              <a:rPr lang="da-DK"/>
              <a:t> </a:t>
            </a:r>
            <a:r>
              <a:rPr lang="da-DK" err="1"/>
              <a:t>subtitle</a:t>
            </a:r>
            <a:endParaRPr lang="da-DK"/>
          </a:p>
        </p:txBody>
      </p:sp>
      <p:sp>
        <p:nvSpPr>
          <p:cNvPr id="9" name="Title 4"/>
          <p:cNvSpPr>
            <a:spLocks noGrp="1"/>
          </p:cNvSpPr>
          <p:nvPr>
            <p:ph type="title" hasCustomPrompt="1"/>
          </p:nvPr>
        </p:nvSpPr>
        <p:spPr>
          <a:xfrm>
            <a:off x="469900" y="1227048"/>
            <a:ext cx="3904100" cy="664797"/>
          </a:xfrm>
        </p:spPr>
        <p:txBody>
          <a:bodyPr vert="horz" anchor="t">
            <a:noAutofit/>
          </a:bodyPr>
          <a:lstStyle>
            <a:lvl1pPr rtl="0">
              <a:defRPr sz="2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108583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C151FA-6E40-4D64-B617-864A8DB28688}"/>
              </a:ext>
            </a:extLst>
          </p:cNvPr>
          <p:cNvGraphicFramePr>
            <a:graphicFrameLocks noChangeAspect="1"/>
          </p:cNvGraphicFramePr>
          <p:nvPr userDrawn="1">
            <p:custDataLst>
              <p:tags r:id="rId1"/>
            </p:custDataLst>
            <p:extLst>
              <p:ext uri="{D42A27DB-BD31-4B8C-83A1-F6EECF244321}">
                <p14:modId xmlns:p14="http://schemas.microsoft.com/office/powerpoint/2010/main" val="533940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AC151FA-6E40-4D64-B617-864A8DB286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a:t>
            </a:r>
            <a:r>
              <a:rPr lang="da-DK" err="1"/>
              <a:t>section</a:t>
            </a:r>
            <a:r>
              <a:rPr lang="da-DK"/>
              <a:t> </a:t>
            </a:r>
            <a:r>
              <a:rPr lang="da-DK" err="1"/>
              <a:t>title</a:t>
            </a:r>
            <a:endParaRPr lang="da-DK"/>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59465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F6243F-B1AE-4E0B-86E2-79C8C85C4B3A}"/>
              </a:ext>
            </a:extLst>
          </p:cNvPr>
          <p:cNvGraphicFramePr>
            <a:graphicFrameLocks noChangeAspect="1"/>
          </p:cNvGraphicFramePr>
          <p:nvPr userDrawn="1">
            <p:custDataLst>
              <p:tags r:id="rId1"/>
            </p:custDataLst>
            <p:extLst>
              <p:ext uri="{D42A27DB-BD31-4B8C-83A1-F6EECF244321}">
                <p14:modId xmlns:p14="http://schemas.microsoft.com/office/powerpoint/2010/main" val="2000114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DF6243F-B1AE-4E0B-86E2-79C8C85C4B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469900" y="3826800"/>
            <a:ext cx="11096900" cy="2041200"/>
          </a:xfrm>
        </p:spPr>
        <p:txBody>
          <a:bodyPr vert="horz" anchor="t">
            <a:noAutofit/>
          </a:bodyPr>
          <a:lstStyle>
            <a:lvl1pPr rtl="0">
              <a:defRPr sz="5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section</a:t>
            </a:r>
            <a:r>
              <a:rPr lang="da-DK"/>
              <a:t> </a:t>
            </a:r>
            <a:r>
              <a:rPr lang="da-DK" err="1"/>
              <a:t>title</a:t>
            </a:r>
            <a:endParaRPr lang="da-DK"/>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09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112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E3C2FFA-DAB5-4BBC-B713-B9CA4A2849F6}"/>
              </a:ext>
            </a:extLst>
          </p:cNvPr>
          <p:cNvGraphicFramePr>
            <a:graphicFrameLocks noChangeAspect="1"/>
          </p:cNvGraphicFramePr>
          <p:nvPr userDrawn="1">
            <p:custDataLst>
              <p:tags r:id="rId1"/>
            </p:custDataLst>
            <p:extLst>
              <p:ext uri="{D42A27DB-BD31-4B8C-83A1-F6EECF244321}">
                <p14:modId xmlns:p14="http://schemas.microsoft.com/office/powerpoint/2010/main" val="96163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E3C2FFA-DAB5-4BBC-B713-B9CA4A2849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162383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AFA349-1275-40DF-95FE-37D81E5AECBF}"/>
              </a:ext>
            </a:extLst>
          </p:cNvPr>
          <p:cNvGraphicFramePr>
            <a:graphicFrameLocks noChangeAspect="1"/>
          </p:cNvGraphicFramePr>
          <p:nvPr userDrawn="1">
            <p:custDataLst>
              <p:tags r:id="rId1"/>
            </p:custDataLst>
            <p:extLst>
              <p:ext uri="{D42A27DB-BD31-4B8C-83A1-F6EECF244321}">
                <p14:modId xmlns:p14="http://schemas.microsoft.com/office/powerpoint/2010/main" val="2379617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E9AFA349-1275-40DF-95FE-37D81E5AECB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22664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497FB31-EBEB-456A-B9B4-89972A95456A}"/>
              </a:ext>
            </a:extLst>
          </p:cNvPr>
          <p:cNvGraphicFramePr>
            <a:graphicFrameLocks noChangeAspect="1"/>
          </p:cNvGraphicFramePr>
          <p:nvPr userDrawn="1">
            <p:custDataLst>
              <p:tags r:id="rId1"/>
            </p:custDataLst>
            <p:extLst>
              <p:ext uri="{D42A27DB-BD31-4B8C-83A1-F6EECF244321}">
                <p14:modId xmlns:p14="http://schemas.microsoft.com/office/powerpoint/2010/main" val="555841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3497FB31-EBEB-456A-B9B4-89972A9545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99752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34433B-7E41-4A4B-9CB9-D3F1E5745558}"/>
              </a:ext>
            </a:extLst>
          </p:cNvPr>
          <p:cNvGraphicFramePr>
            <a:graphicFrameLocks noChangeAspect="1"/>
          </p:cNvGraphicFramePr>
          <p:nvPr userDrawn="1">
            <p:custDataLst>
              <p:tags r:id="rId1"/>
            </p:custDataLst>
            <p:extLst>
              <p:ext uri="{D42A27DB-BD31-4B8C-83A1-F6EECF244321}">
                <p14:modId xmlns:p14="http://schemas.microsoft.com/office/powerpoint/2010/main" val="3503236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9634433B-7E41-4A4B-9CB9-D3F1E57455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2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32854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04803E-9C27-4D46-B5C1-68962B815FD2}"/>
              </a:ext>
            </a:extLst>
          </p:cNvPr>
          <p:cNvGraphicFramePr>
            <a:graphicFrameLocks noChangeAspect="1"/>
          </p:cNvGraphicFramePr>
          <p:nvPr userDrawn="1">
            <p:custDataLst>
              <p:tags r:id="rId1"/>
            </p:custDataLst>
            <p:extLst>
              <p:ext uri="{D42A27DB-BD31-4B8C-83A1-F6EECF244321}">
                <p14:modId xmlns:p14="http://schemas.microsoft.com/office/powerpoint/2010/main" val="1768912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9B04803E-9C27-4D46-B5C1-68962B815F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92247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2A288F-5AFF-4072-AD38-B33C9A2AC6E9}"/>
              </a:ext>
            </a:extLst>
          </p:cNvPr>
          <p:cNvGraphicFramePr>
            <a:graphicFrameLocks noChangeAspect="1"/>
          </p:cNvGraphicFramePr>
          <p:nvPr userDrawn="1">
            <p:custDataLst>
              <p:tags r:id="rId1"/>
            </p:custDataLst>
            <p:extLst>
              <p:ext uri="{D42A27DB-BD31-4B8C-83A1-F6EECF244321}">
                <p14:modId xmlns:p14="http://schemas.microsoft.com/office/powerpoint/2010/main" val="1461112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EB2A288F-5AFF-4072-AD38-B33C9A2AC6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5" name="Title 1"/>
          <p:cNvSpPr>
            <a:spLocks noGrp="1"/>
          </p:cNvSpPr>
          <p:nvPr>
            <p:ph type="title" hasCustomPrompt="1"/>
          </p:nvPr>
        </p:nvSpPr>
        <p:spPr bwMode="black">
          <a:xfrm>
            <a:off x="469900" y="1785600"/>
            <a:ext cx="6408588"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08001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308180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da-DK" err="1">
                <a:solidFill>
                  <a:schemeClr val="tx2"/>
                </a:solidFill>
              </a:rPr>
              <a:t>Click</a:t>
            </a:r>
            <a:r>
              <a:rPr lang="da-DK">
                <a:solidFill>
                  <a:schemeClr val="tx2"/>
                </a:solidFill>
              </a:rPr>
              <a:t> to </a:t>
            </a:r>
            <a:r>
              <a:rPr lang="da-DK" err="1">
                <a:solidFill>
                  <a:schemeClr val="tx2"/>
                </a:solidFill>
              </a:rPr>
              <a:t>add</a:t>
            </a:r>
            <a:r>
              <a:rPr lang="da-DK">
                <a:solidFill>
                  <a:schemeClr val="tx2"/>
                </a:solidFill>
              </a:rPr>
              <a:t> </a:t>
            </a:r>
            <a:r>
              <a:rPr lang="da-DK" err="1">
                <a:solidFill>
                  <a:schemeClr val="tx2"/>
                </a:solidFill>
              </a:rPr>
              <a:t>title</a:t>
            </a:r>
            <a:endParaRPr lang="da-DK">
              <a:solidFill>
                <a:schemeClr val="tx2"/>
              </a:solidFill>
            </a:endParaRP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801242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9C6256E-B0E2-4E1B-8D1D-9A8B7DFBCEB5}"/>
              </a:ext>
            </a:extLst>
          </p:cNvPr>
          <p:cNvGraphicFramePr>
            <a:graphicFrameLocks noChangeAspect="1"/>
          </p:cNvGraphicFramePr>
          <p:nvPr userDrawn="1">
            <p:custDataLst>
              <p:tags r:id="rId1"/>
            </p:custDataLst>
            <p:extLst>
              <p:ext uri="{D42A27DB-BD31-4B8C-83A1-F6EECF244321}">
                <p14:modId xmlns:p14="http://schemas.microsoft.com/office/powerpoint/2010/main" val="2389658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29C6256E-B0E2-4E1B-8D1D-9A8B7DFBCE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vert="horz" anchor="ctr" anchorCtr="0">
            <a:noAutofit/>
          </a:bodyPr>
          <a:lstStyle>
            <a:lvl1pPr rtl="0">
              <a:defRPr>
                <a:solidFill>
                  <a:srgbClr val="FFFFFF"/>
                </a:solidFill>
                <a:latin typeface="+mj-lt"/>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8150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AE0D70-98E9-4B38-901A-C531CED1627A}"/>
              </a:ext>
            </a:extLst>
          </p:cNvPr>
          <p:cNvGraphicFramePr>
            <a:graphicFrameLocks noChangeAspect="1"/>
          </p:cNvGraphicFramePr>
          <p:nvPr userDrawn="1">
            <p:custDataLst>
              <p:tags r:id="rId1"/>
            </p:custDataLst>
            <p:extLst>
              <p:ext uri="{D42A27DB-BD31-4B8C-83A1-F6EECF244321}">
                <p14:modId xmlns:p14="http://schemas.microsoft.com/office/powerpoint/2010/main" val="972420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8AE0D70-98E9-4B38-901A-C531CED162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88047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CFEDE2-32AA-432C-81EC-16C9319D2E6E}"/>
              </a:ext>
            </a:extLst>
          </p:cNvPr>
          <p:cNvGraphicFramePr>
            <a:graphicFrameLocks noChangeAspect="1"/>
          </p:cNvGraphicFramePr>
          <p:nvPr userDrawn="1">
            <p:custDataLst>
              <p:tags r:id="rId1"/>
            </p:custDataLst>
            <p:extLst>
              <p:ext uri="{D42A27DB-BD31-4B8C-83A1-F6EECF244321}">
                <p14:modId xmlns:p14="http://schemas.microsoft.com/office/powerpoint/2010/main" val="184713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7CFEDE2-32AA-432C-81EC-16C9319D2E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84210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97129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4D32BE7-D3C4-441C-A247-B22F8E6D3477}"/>
              </a:ext>
            </a:extLst>
          </p:cNvPr>
          <p:cNvGraphicFramePr>
            <a:graphicFrameLocks noChangeAspect="1"/>
          </p:cNvGraphicFramePr>
          <p:nvPr userDrawn="1">
            <p:custDataLst>
              <p:tags r:id="rId1"/>
            </p:custDataLst>
            <p:extLst>
              <p:ext uri="{D42A27DB-BD31-4B8C-83A1-F6EECF244321}">
                <p14:modId xmlns:p14="http://schemas.microsoft.com/office/powerpoint/2010/main" val="2047545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54D32BE7-D3C4-441C-A247-B22F8E6D34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29176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A99E818-8C04-4F04-A88D-EDEA19FE37C8}"/>
              </a:ext>
            </a:extLst>
          </p:cNvPr>
          <p:cNvGraphicFramePr>
            <a:graphicFrameLocks noChangeAspect="1"/>
          </p:cNvGraphicFramePr>
          <p:nvPr userDrawn="1">
            <p:custDataLst>
              <p:tags r:id="rId1"/>
            </p:custDataLst>
            <p:extLst>
              <p:ext uri="{D42A27DB-BD31-4B8C-83A1-F6EECF244321}">
                <p14:modId xmlns:p14="http://schemas.microsoft.com/office/powerpoint/2010/main" val="1629992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4A99E818-8C04-4F04-A88D-EDEA19FE37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0" name="Picture 9"/>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29529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813800-26B3-4F65-A99D-457333A5FD93}"/>
              </a:ext>
            </a:extLst>
          </p:cNvPr>
          <p:cNvGraphicFramePr>
            <a:graphicFrameLocks noChangeAspect="1"/>
          </p:cNvGraphicFramePr>
          <p:nvPr userDrawn="1">
            <p:custDataLst>
              <p:tags r:id="rId1"/>
            </p:custDataLst>
            <p:extLst>
              <p:ext uri="{D42A27DB-BD31-4B8C-83A1-F6EECF244321}">
                <p14:modId xmlns:p14="http://schemas.microsoft.com/office/powerpoint/2010/main" val="3724467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61813800-26B3-4F65-A99D-457333A5FD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9381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EF0A73-0195-484A-8A69-281F03F4E4E5}"/>
              </a:ext>
            </a:extLst>
          </p:cNvPr>
          <p:cNvGraphicFramePr>
            <a:graphicFrameLocks noChangeAspect="1"/>
          </p:cNvGraphicFramePr>
          <p:nvPr userDrawn="1">
            <p:custDataLst>
              <p:tags r:id="rId1"/>
            </p:custDataLst>
            <p:extLst>
              <p:ext uri="{D42A27DB-BD31-4B8C-83A1-F6EECF244321}">
                <p14:modId xmlns:p14="http://schemas.microsoft.com/office/powerpoint/2010/main" val="2902923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EDEF0A73-0195-484A-8A69-281F03F4E4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00976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09C861-9208-4A53-9D92-B39D866A7CA2}"/>
              </a:ext>
            </a:extLst>
          </p:cNvPr>
          <p:cNvGraphicFramePr>
            <a:graphicFrameLocks noChangeAspect="1"/>
          </p:cNvGraphicFramePr>
          <p:nvPr userDrawn="1">
            <p:custDataLst>
              <p:tags r:id="rId1"/>
            </p:custDataLst>
            <p:extLst>
              <p:ext uri="{D42A27DB-BD31-4B8C-83A1-F6EECF244321}">
                <p14:modId xmlns:p14="http://schemas.microsoft.com/office/powerpoint/2010/main" val="1113332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509C861-9208-4A53-9D92-B39D866A7C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469900" y="3826333"/>
            <a:ext cx="11312797"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389576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F561A51-D063-4167-B719-869DC5B35059}"/>
              </a:ext>
            </a:extLst>
          </p:cNvPr>
          <p:cNvGraphicFramePr>
            <a:graphicFrameLocks noChangeAspect="1"/>
          </p:cNvGraphicFramePr>
          <p:nvPr userDrawn="1">
            <p:custDataLst>
              <p:tags r:id="rId1"/>
            </p:custDataLst>
            <p:extLst>
              <p:ext uri="{D42A27DB-BD31-4B8C-83A1-F6EECF244321}">
                <p14:modId xmlns:p14="http://schemas.microsoft.com/office/powerpoint/2010/main" val="1777593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F561A51-D063-4167-B719-869DC5B350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Tree>
    <p:extLst>
      <p:ext uri="{BB962C8B-B14F-4D97-AF65-F5344CB8AC3E}">
        <p14:creationId xmlns:p14="http://schemas.microsoft.com/office/powerpoint/2010/main" val="2256512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765310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da-DK">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34824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5D61FE-3367-4EC7-A8B2-6A0C98732AB6}"/>
              </a:ext>
            </a:extLst>
          </p:cNvPr>
          <p:cNvGraphicFramePr>
            <a:graphicFrameLocks noChangeAspect="1"/>
          </p:cNvGraphicFramePr>
          <p:nvPr userDrawn="1">
            <p:custDataLst>
              <p:tags r:id="rId1"/>
            </p:custDataLst>
            <p:extLst>
              <p:ext uri="{D42A27DB-BD31-4B8C-83A1-F6EECF244321}">
                <p14:modId xmlns:p14="http://schemas.microsoft.com/office/powerpoint/2010/main" val="146494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95D61FE-3367-4EC7-A8B2-6A0C98732A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69900" y="402586"/>
            <a:ext cx="11312797" cy="853141"/>
          </a:xfrm>
        </p:spPr>
        <p:txBody>
          <a:bodyPr vert="horz"/>
          <a:lstStyle>
            <a:lvl1pPr rtl="0">
              <a:defRPr>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55572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DAE5E0-A259-4137-B6CA-BBFFD908FF4F}"/>
              </a:ext>
            </a:extLst>
          </p:cNvPr>
          <p:cNvGraphicFramePr>
            <a:graphicFrameLocks noChangeAspect="1"/>
          </p:cNvGraphicFramePr>
          <p:nvPr userDrawn="1">
            <p:custDataLst>
              <p:tags r:id="rId1"/>
            </p:custDataLst>
            <p:extLst>
              <p:ext uri="{D42A27DB-BD31-4B8C-83A1-F6EECF244321}">
                <p14:modId xmlns:p14="http://schemas.microsoft.com/office/powerpoint/2010/main" val="851299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ACDAE5E0-A259-4137-B6CA-BBFFD908FF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da-DK" sz="4800" b="1" err="1">
                <a:solidFill>
                  <a:schemeClr val="tx2"/>
                </a:solidFill>
                <a:latin typeface="+mn-lt"/>
                <a:sym typeface="Trebuchet MS" panose="020B0603020202020204" pitchFamily="34" charset="0"/>
              </a:rPr>
              <a:t>Table</a:t>
            </a:r>
            <a:r>
              <a:rPr lang="da-DK" sz="4800" b="1">
                <a:solidFill>
                  <a:schemeClr val="tx2"/>
                </a:solidFill>
                <a:latin typeface="+mn-lt"/>
                <a:sym typeface="Trebuchet MS" panose="020B0603020202020204" pitchFamily="34" charset="0"/>
              </a:rPr>
              <a:t>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9786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0BC91A6-305A-452B-888C-2797D58D5B00}"/>
              </a:ext>
            </a:extLst>
          </p:cNvPr>
          <p:cNvGraphicFramePr>
            <a:graphicFrameLocks noChangeAspect="1"/>
          </p:cNvGraphicFramePr>
          <p:nvPr userDrawn="1">
            <p:custDataLst>
              <p:tags r:id="rId1"/>
            </p:custDataLst>
            <p:extLst>
              <p:ext uri="{D42A27DB-BD31-4B8C-83A1-F6EECF244321}">
                <p14:modId xmlns:p14="http://schemas.microsoft.com/office/powerpoint/2010/main" val="28608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0BC91A6-305A-452B-888C-2797D58D5B0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888603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66436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436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321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728069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Tak</a:t>
            </a:r>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56906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order</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source for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with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go at the end</a:t>
              </a:r>
            </a:p>
          </p:txBody>
        </p:sp>
      </p:grpSp>
    </p:spTree>
    <p:extLst>
      <p:ext uri="{BB962C8B-B14F-4D97-AF65-F5344CB8AC3E}">
        <p14:creationId xmlns:p14="http://schemas.microsoft.com/office/powerpoint/2010/main" val="1910424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6430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da-DK"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da-DK" sz="1200">
              <a:solidFill>
                <a:srgbClr val="FFFFFF"/>
              </a:solidFill>
              <a:latin typeface="COOP" panose="02010504010101010104" pitchFamily="2" charset="0"/>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rtl="0">
              <a:lnSpc>
                <a:spcPct val="90000"/>
              </a:lnSpc>
              <a:spcAft>
                <a:spcPts val="600"/>
              </a:spcAft>
            </a:pPr>
            <a:endParaRPr lang="da-DK" sz="5400">
              <a:solidFill>
                <a:schemeClr val="bg1"/>
              </a:solidFill>
            </a:endParaRPr>
          </a:p>
        </p:txBody>
      </p:sp>
      <p:sp>
        <p:nvSpPr>
          <p:cNvPr id="10" name="TextBox 1"/>
          <p:cNvSpPr txBox="1"/>
          <p:nvPr userDrawn="1"/>
        </p:nvSpPr>
        <p:spPr>
          <a:xfrm>
            <a:off x="855873" y="1115416"/>
            <a:ext cx="2996334" cy="881780"/>
          </a:xfrm>
          <a:prstGeom prst="rect">
            <a:avLst/>
          </a:prstGeom>
          <a:noFill/>
        </p:spPr>
        <p:txBody>
          <a:bodyPr wrap="none" rtlCol="0">
            <a:spAutoFit/>
          </a:bodyPr>
          <a:lstStyle/>
          <a:p>
            <a:pPr algn="ctr" rtl="0" fontAlgn="auto">
              <a:lnSpc>
                <a:spcPct val="95000"/>
              </a:lnSpc>
              <a:spcBef>
                <a:spcPts val="0"/>
              </a:spcBef>
              <a:spcAft>
                <a:spcPts val="0"/>
              </a:spcAft>
            </a:pPr>
            <a:r>
              <a:rPr lang="da-DK" sz="5400" b="1">
                <a:solidFill>
                  <a:schemeClr val="bg1"/>
                </a:solidFill>
                <a:latin typeface="+mj-lt"/>
              </a:rPr>
              <a:t>Agenda</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93672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08091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da-DK" sz="2000">
              <a:solidFill>
                <a:prstClr val="white"/>
              </a:solidFill>
              <a:latin typeface="COOP" panose="02010504010101010104" pitchFamily="2"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4641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138692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da-DK" b="1">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7372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5628733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2069657" cy="443198"/>
          </a:xfrm>
          <a:prstGeom prst="rect">
            <a:avLst/>
          </a:prstGeom>
          <a:noFill/>
        </p:spPr>
        <p:txBody>
          <a:bodyPr wrap="square" lIns="0" tIns="0" rIns="0" bIns="0" rtlCol="0" anchor="t">
            <a:spAutoFit/>
          </a:bodyPr>
          <a:lstStyle/>
          <a:p>
            <a:pPr rtl="0">
              <a:lnSpc>
                <a:spcPct val="90000"/>
              </a:lnSpc>
              <a:spcAft>
                <a:spcPts val="600"/>
              </a:spcAft>
            </a:pPr>
            <a:r>
              <a:rPr lang="da-DK" sz="32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3175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64631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da-DK"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da-DK" sz="1200">
              <a:solidFill>
                <a:srgbClr val="FFFFFF"/>
              </a:solidFill>
              <a:latin typeface="COOP" panose="02010504010101010104" pitchFamily="2" charset="0"/>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rtl="0">
              <a:lnSpc>
                <a:spcPct val="90000"/>
              </a:lnSpc>
              <a:spcAft>
                <a:spcPts val="600"/>
              </a:spcAft>
            </a:pPr>
            <a:endParaRPr lang="da-DK" sz="5400">
              <a:solidFill>
                <a:schemeClr val="accent4"/>
              </a:solidFill>
            </a:endParaRPr>
          </a:p>
        </p:txBody>
      </p:sp>
      <p:sp>
        <p:nvSpPr>
          <p:cNvPr id="9" name="TextBox 1"/>
          <p:cNvSpPr txBox="1"/>
          <p:nvPr userDrawn="1"/>
        </p:nvSpPr>
        <p:spPr>
          <a:xfrm>
            <a:off x="855873" y="1115416"/>
            <a:ext cx="29963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da-DK" b="1"/>
              <a:t>Agenda</a:t>
            </a:r>
          </a:p>
        </p:txBody>
      </p:sp>
    </p:spTree>
    <p:extLst>
      <p:ext uri="{BB962C8B-B14F-4D97-AF65-F5344CB8AC3E}">
        <p14:creationId xmlns:p14="http://schemas.microsoft.com/office/powerpoint/2010/main" val="540993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999926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da-DK" sz="2000">
              <a:solidFill>
                <a:prstClr val="white"/>
              </a:solidFill>
              <a:latin typeface="COOP" panose="02010504010101010104" pitchFamily="2" charset="0"/>
            </a:endParaRPr>
          </a:p>
        </p:txBody>
      </p:sp>
    </p:spTree>
    <p:extLst>
      <p:ext uri="{BB962C8B-B14F-4D97-AF65-F5344CB8AC3E}">
        <p14:creationId xmlns:p14="http://schemas.microsoft.com/office/powerpoint/2010/main" val="383030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194133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715158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da-DK" b="1">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545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957637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677771" cy="332399"/>
          </a:xfrm>
          <a:prstGeom prst="rect">
            <a:avLst/>
          </a:prstGeom>
          <a:noFill/>
        </p:spPr>
        <p:txBody>
          <a:bodyPr wrap="square" lIns="0" tIns="0" rIns="0" bIns="0" rtlCol="0" anchor="t">
            <a:spAutoFit/>
          </a:bodyPr>
          <a:lstStyle/>
          <a:p>
            <a:pPr rtl="0">
              <a:lnSpc>
                <a:spcPct val="90000"/>
              </a:lnSpc>
              <a:spcAft>
                <a:spcPts val="600"/>
              </a:spcAft>
            </a:pPr>
            <a:r>
              <a:rPr lang="da-DK" sz="24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23886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492927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29999" y="2695883"/>
            <a:ext cx="2923097" cy="1525867"/>
          </a:xfrm>
          <a:prstGeom prst="rect">
            <a:avLst/>
          </a:prstGeom>
          <a:noFill/>
        </p:spPr>
        <p:txBody>
          <a:bodyPr wrap="square" lIns="0" tIns="0" rIns="0" bIns="0" rtlCol="0" anchor="ctr">
            <a:spAutoFit/>
          </a:bodyPr>
          <a:lstStyle/>
          <a:p>
            <a:pPr marL="0" indent="0" algn="l" defTabSz="914400" rtl="0" eaLnBrk="1" latinLnBrk="0" hangingPunct="1">
              <a:lnSpc>
                <a:spcPct val="106000"/>
              </a:lnSpc>
              <a:spcAft>
                <a:spcPts val="700"/>
              </a:spcAft>
              <a:buFontTx/>
              <a:buNone/>
            </a:pPr>
            <a:r>
              <a:rPr lang="da-DK" sz="4800" b="1" kern="1200" err="1">
                <a:solidFill>
                  <a:schemeClr val="tx2"/>
                </a:solidFill>
                <a:latin typeface="+mn-lt"/>
                <a:ea typeface="+mn-ea"/>
                <a:cs typeface="+mn-cs"/>
                <a:sym typeface="Trebuchet MS" panose="020B0603020202020204" pitchFamily="34" charset="0"/>
              </a:rPr>
              <a:t>Table</a:t>
            </a:r>
            <a:r>
              <a:rPr lang="da-DK" sz="4800" b="1" kern="1200">
                <a:solidFill>
                  <a:schemeClr val="tx2"/>
                </a:solidFill>
                <a:latin typeface="+mn-lt"/>
                <a:ea typeface="+mn-ea"/>
                <a:cs typeface="+mn-cs"/>
                <a:sym typeface="Trebuchet MS" panose="020B0603020202020204" pitchFamily="34" charset="0"/>
              </a:rPr>
              <a:t>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92061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830413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Tree>
    <p:extLst>
      <p:ext uri="{BB962C8B-B14F-4D97-AF65-F5344CB8AC3E}">
        <p14:creationId xmlns:p14="http://schemas.microsoft.com/office/powerpoint/2010/main" val="349441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2693096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44570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3436966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295387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311552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tx2"/>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671887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3125492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14840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1320082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759052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3652454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318122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7065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2357411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hasCustomPrompt="1"/>
          </p:nvPr>
        </p:nvSpPr>
        <p:spPr>
          <a:xfrm>
            <a:off x="6240462" y="2087320"/>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hasCustomPrompt="1"/>
          </p:nvPr>
        </p:nvSpPr>
        <p:spPr>
          <a:xfrm>
            <a:off x="6240462" y="3173659"/>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hasCustomPrompt="1"/>
          </p:nvPr>
        </p:nvSpPr>
        <p:spPr>
          <a:xfrm>
            <a:off x="6240462" y="4259998"/>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3386760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890717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691032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3021406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4204185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62272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189861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1322298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rtl="0">
              <a:defRPr>
                <a:solidFill>
                  <a:schemeClr val="tx2"/>
                </a:solidFill>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3156038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079313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rtl="0">
              <a:defRPr>
                <a:solidFill>
                  <a:schemeClr val="bg2"/>
                </a:solidFill>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rtl="0">
              <a:defRPr>
                <a:solidFill>
                  <a:schemeClr val="bg1"/>
                </a:solidFill>
                <a:latin typeface="+mn-lt"/>
                <a:ea typeface="+mn-ea"/>
                <a:cs typeface="+mn-cs"/>
              </a:defRPr>
            </a:lvl1pPr>
            <a:lvl2pPr rtl="0">
              <a:defRPr>
                <a:solidFill>
                  <a:schemeClr val="bg1"/>
                </a:solidFill>
                <a:latin typeface="+mn-lt"/>
                <a:ea typeface="+mn-ea"/>
                <a:cs typeface="+mn-cs"/>
              </a:defRPr>
            </a:lvl2pPr>
            <a:lvl3pPr rtl="0">
              <a:defRPr>
                <a:solidFill>
                  <a:schemeClr val="bg1"/>
                </a:solidFill>
                <a:latin typeface="+mn-lt"/>
                <a:ea typeface="+mn-ea"/>
                <a:cs typeface="+mn-cs"/>
              </a:defRPr>
            </a:lvl3pPr>
            <a:lvl4pPr rtl="0">
              <a:defRPr>
                <a:solidFill>
                  <a:schemeClr val="bg1"/>
                </a:solidFill>
                <a:latin typeface="+mn-lt"/>
                <a:ea typeface="+mn-ea"/>
                <a:cs typeface="+mn-cs"/>
              </a:defRPr>
            </a:lvl4pPr>
            <a:lvl5pPr rtl="0">
              <a:defRPr>
                <a:solidFill>
                  <a:schemeClr val="bg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37510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313959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rtl="0">
              <a:defRPr sz="2400">
                <a:latin typeface="+mj-lt"/>
                <a:ea typeface="+mj-ea"/>
                <a:cs typeface="+mj-cs"/>
              </a:defRPr>
            </a:lvl1pPr>
          </a:lstStyle>
          <a:p>
            <a:endParaRPr lang="da-DK"/>
          </a:p>
        </p:txBody>
      </p:sp>
    </p:spTree>
    <p:extLst>
      <p:ext uri="{BB962C8B-B14F-4D97-AF65-F5344CB8AC3E}">
        <p14:creationId xmlns:p14="http://schemas.microsoft.com/office/powerpoint/2010/main" val="3960833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2219893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rtl="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da-DK" err="1"/>
              <a:t>Click</a:t>
            </a:r>
            <a:r>
              <a:rPr lang="da-DK"/>
              <a:t> to </a:t>
            </a:r>
            <a:r>
              <a:rPr lang="da-DK" err="1"/>
              <a:t>edit</a:t>
            </a:r>
            <a:r>
              <a:rPr lang="da-DK"/>
              <a:t> Master </a:t>
            </a:r>
            <a:r>
              <a:rPr lang="da-DK" err="1"/>
              <a:t>text</a:t>
            </a:r>
            <a:r>
              <a:rPr lang="da-DK"/>
              <a: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rtl="0">
              <a:defRPr sz="2400">
                <a:latin typeface="+mj-lt"/>
                <a:ea typeface="+mj-ea"/>
                <a:cs typeface="+mj-cs"/>
              </a:defRPr>
            </a:lvl1pPr>
          </a:lstStyle>
          <a:p>
            <a:endParaRPr lang="da-DK"/>
          </a:p>
        </p:txBody>
      </p:sp>
    </p:spTree>
    <p:extLst>
      <p:ext uri="{BB962C8B-B14F-4D97-AF65-F5344CB8AC3E}">
        <p14:creationId xmlns:p14="http://schemas.microsoft.com/office/powerpoint/2010/main" val="14225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4288675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rtl="0">
              <a:defRPr sz="6000" b="1" i="0">
                <a:solidFill>
                  <a:schemeClr val="bg1"/>
                </a:solidFill>
                <a:latin typeface="+mj-lt"/>
                <a:ea typeface="+mj-ea"/>
                <a:cs typeface="+mj-cs"/>
              </a:defRPr>
            </a:lvl1pPr>
          </a:lstStyle>
          <a:p>
            <a:r>
              <a:rPr lang="da-DK"/>
              <a:t>Tak for i dag</a:t>
            </a:r>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rtl="0"/>
            <a:r>
              <a:rPr lang="da-DK" sz="1000" b="1">
                <a:latin typeface="+mn-lt"/>
                <a:ea typeface="+mn-ea"/>
                <a:cs typeface="+mn-cs"/>
              </a:rPr>
              <a:t>Skift billede:</a:t>
            </a:r>
          </a:p>
          <a:p>
            <a:pPr algn="l" rtl="0"/>
            <a:r>
              <a:rPr lang="da-DK" sz="1000">
                <a:latin typeface="+mn-lt"/>
                <a:ea typeface="+mn-ea"/>
                <a:cs typeface="+mn-cs"/>
              </a:rPr>
              <a:t>Klik uden for format</a:t>
            </a:r>
          </a:p>
          <a:p>
            <a:pPr algn="l" rtl="0"/>
            <a:r>
              <a:rPr lang="da-DK" sz="1000">
                <a:latin typeface="+mn-lt"/>
                <a:ea typeface="+mn-ea"/>
                <a:cs typeface="+mn-cs"/>
              </a:rPr>
              <a:t>Højre klik for at formatere baggrunden</a:t>
            </a:r>
          </a:p>
          <a:p>
            <a:pPr algn="l" rtl="0"/>
            <a:r>
              <a:rPr lang="da-DK" sz="1000">
                <a:latin typeface="+mn-lt"/>
                <a:ea typeface="+mn-ea"/>
                <a:cs typeface="+mn-cs"/>
              </a:rPr>
              <a:t>Klik på fil og indsæt dit billede </a:t>
            </a:r>
          </a:p>
          <a:p>
            <a:pPr algn="l" rtl="0"/>
            <a:endParaRPr lang="da-DK" sz="1000">
              <a:latin typeface="+mn-lt"/>
              <a:ea typeface="+mn-ea"/>
              <a:cs typeface="+mn-cs"/>
            </a:endParaRPr>
          </a:p>
          <a:p>
            <a:pPr algn="l" rtl="0"/>
            <a:endParaRPr lang="da-DK" sz="1000">
              <a:latin typeface="+mn-lt"/>
              <a:ea typeface="+mn-ea"/>
              <a:cs typeface="+mn-cs"/>
            </a:endParaRPr>
          </a:p>
          <a:p>
            <a:pPr algn="l" rtl="0"/>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383626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784029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rtl="0">
              <a:defRPr sz="6000" b="1" i="0">
                <a:solidFill>
                  <a:schemeClr val="bg1"/>
                </a:solidFill>
                <a:latin typeface="+mj-lt"/>
                <a:ea typeface="+mj-ea"/>
                <a:cs typeface="+mj-cs"/>
              </a:defRPr>
            </a:lvl1pPr>
          </a:lstStyle>
          <a:p>
            <a:r>
              <a:rPr lang="da-DK"/>
              <a:t>Tak for i dag</a:t>
            </a:r>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508438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3483092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86769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4777399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Tree>
    <p:extLst>
      <p:ext uri="{BB962C8B-B14F-4D97-AF65-F5344CB8AC3E}">
        <p14:creationId xmlns:p14="http://schemas.microsoft.com/office/powerpoint/2010/main" val="2069508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2951125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425314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2596853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115537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3642642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tx2"/>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380048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2280089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78561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724996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201231388"/>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3690682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37529576"/>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103219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116680524"/>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2784713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451689677"/>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4213916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69573307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8931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2733536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4086970325"/>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52369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9073492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025519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14884537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4843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17989004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72472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4261409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5304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4303631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261612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8104304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41574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9294939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46011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2494828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820422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3218777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1270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22398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Klik uden for format</a:t>
            </a:r>
          </a:p>
          <a:p>
            <a:pPr algn="l"/>
            <a:r>
              <a:rPr lang="da-DK" sz="1000">
                <a:latin typeface="+mj-lt"/>
              </a:rPr>
              <a:t>Højre klik for at formatere baggrunden</a:t>
            </a:r>
          </a:p>
          <a:p>
            <a:pPr algn="l"/>
            <a:r>
              <a:rPr lang="da-DK" sz="1000">
                <a:latin typeface="+mj-lt"/>
              </a:rPr>
              <a:t>Klik på fil og indsæt dit billede </a:t>
            </a:r>
          </a:p>
          <a:p>
            <a:pPr algn="l"/>
            <a:endParaRPr lang="da-DK" sz="1000">
              <a:latin typeface="+mj-lt"/>
            </a:endParaRPr>
          </a:p>
          <a:p>
            <a:pPr algn="l"/>
            <a:endParaRPr lang="da-DK" sz="1000">
              <a:latin typeface="+mj-lt"/>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8570058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85826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3369793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1597578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469373306"/>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424657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385019648"/>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217063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157388151"/>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91383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41476227"/>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121874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3485456422"/>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19976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83D80-3A4D-4332-A02B-AA628B92DBF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8188C02-7AF8-42DE-88E9-4259AD85F72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slidenummer 3">
            <a:extLst>
              <a:ext uri="{FF2B5EF4-FFF2-40B4-BE49-F238E27FC236}">
                <a16:creationId xmlns:a16="http://schemas.microsoft.com/office/drawing/2014/main" id="{E8025C6F-36B7-469E-AABB-673B82EE46CD}"/>
              </a:ext>
            </a:extLst>
          </p:cNvPr>
          <p:cNvSpPr>
            <a:spLocks noGrp="1"/>
          </p:cNvSpPr>
          <p:nvPr>
            <p:ph type="sldNum" sz="quarter" idx="10"/>
          </p:nvPr>
        </p:nvSpPr>
        <p:spPr/>
        <p:txBody>
          <a:bodyPr/>
          <a:lstStyle/>
          <a:p>
            <a:fld id="{FF9BE60C-6529-421B-A845-DD15027EA2C7}" type="slidenum">
              <a:rPr lang="da-DK" smtClean="0"/>
              <a:pPr/>
              <a:t>‹nr.›</a:t>
            </a:fld>
            <a:endParaRPr lang="da-DK"/>
          </a:p>
        </p:txBody>
      </p:sp>
      <p:sp>
        <p:nvSpPr>
          <p:cNvPr id="5" name="Pladsholder til sidefod 4">
            <a:extLst>
              <a:ext uri="{FF2B5EF4-FFF2-40B4-BE49-F238E27FC236}">
                <a16:creationId xmlns:a16="http://schemas.microsoft.com/office/drawing/2014/main" id="{3F869692-1D52-4BAF-A790-BF15D91EBDDA}"/>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2185278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93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69900" y="402586"/>
            <a:ext cx="11312797" cy="853141"/>
          </a:xfrm>
        </p:spPr>
        <p:txBody>
          <a:bodyPr/>
          <a:lstStyle>
            <a:lvl1pPr>
              <a:defRPr sz="3400">
                <a:solidFill>
                  <a:schemeClr val="bg1"/>
                </a:solidFill>
                <a:latin typeface="+mj-lt"/>
                <a:sym typeface="Trebuchet MS" panose="020B0603020202020204" pitchFamily="34" charset="0"/>
              </a:defRPr>
            </a:lvl1pPr>
          </a:lstStyle>
          <a:p>
            <a:r>
              <a:rPr lang="en-US"/>
              <a:t>Click to add title</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302890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73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2865780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347D727-0FF2-41F3-8471-CBEE38509628}"/>
              </a:ext>
            </a:extLst>
          </p:cNvPr>
          <p:cNvGraphicFramePr>
            <a:graphicFrameLocks noChangeAspect="1"/>
          </p:cNvGraphicFramePr>
          <p:nvPr userDrawn="1">
            <p:custDataLst>
              <p:tags r:id="rId1"/>
            </p:custDataLst>
            <p:extLst>
              <p:ext uri="{D42A27DB-BD31-4B8C-83A1-F6EECF244321}">
                <p14:modId xmlns:p14="http://schemas.microsoft.com/office/powerpoint/2010/main" val="105366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F347D727-0FF2-41F3-8471-CBEE385096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092083622"/>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FCCED8-2246-4ABA-9381-8E78341D9C29}"/>
              </a:ext>
            </a:extLst>
          </p:cNvPr>
          <p:cNvGraphicFramePr>
            <a:graphicFrameLocks noChangeAspect="1"/>
          </p:cNvGraphicFramePr>
          <p:nvPr userDrawn="1">
            <p:custDataLst>
              <p:tags r:id="rId1"/>
            </p:custDataLst>
            <p:extLst>
              <p:ext uri="{D42A27DB-BD31-4B8C-83A1-F6EECF244321}">
                <p14:modId xmlns:p14="http://schemas.microsoft.com/office/powerpoint/2010/main" val="3061489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87FCCED8-2246-4ABA-9381-8E78341D9C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247735442"/>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0D1AD4D-855B-4784-AE5C-B8887A3F21F0}"/>
              </a:ext>
            </a:extLst>
          </p:cNvPr>
          <p:cNvGraphicFramePr>
            <a:graphicFrameLocks noChangeAspect="1"/>
          </p:cNvGraphicFramePr>
          <p:nvPr userDrawn="1">
            <p:custDataLst>
              <p:tags r:id="rId1"/>
            </p:custDataLst>
            <p:extLst>
              <p:ext uri="{D42A27DB-BD31-4B8C-83A1-F6EECF244321}">
                <p14:modId xmlns:p14="http://schemas.microsoft.com/office/powerpoint/2010/main" val="201297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0D1AD4D-855B-4784-AE5C-B8887A3F21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1035756950"/>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8E347DE-3B7E-45EB-BE12-7733FB266799}"/>
              </a:ext>
            </a:extLst>
          </p:cNvPr>
          <p:cNvGraphicFramePr>
            <a:graphicFrameLocks noChangeAspect="1"/>
          </p:cNvGraphicFramePr>
          <p:nvPr userDrawn="1">
            <p:custDataLst>
              <p:tags r:id="rId1"/>
            </p:custDataLst>
            <p:extLst>
              <p:ext uri="{D42A27DB-BD31-4B8C-83A1-F6EECF244321}">
                <p14:modId xmlns:p14="http://schemas.microsoft.com/office/powerpoint/2010/main" val="3082962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F8E347DE-3B7E-45EB-BE12-7733FB2667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tx2"/>
                </a:solidFill>
                <a:latin typeface="COOP" pitchFamily="2" charset="0"/>
              </a:defRPr>
            </a:lvl1pPr>
          </a:lstStyle>
          <a:p>
            <a:r>
              <a:rPr lang="en-GB" err="1"/>
              <a:t>Overskrift</a:t>
            </a:r>
            <a:endParaRPr lang="en-GB"/>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1113780490"/>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592B8C-073C-442C-B20E-BD6F4E4F74E8}"/>
              </a:ext>
            </a:extLst>
          </p:cNvPr>
          <p:cNvGraphicFramePr>
            <a:graphicFrameLocks noChangeAspect="1"/>
          </p:cNvGraphicFramePr>
          <p:nvPr userDrawn="1">
            <p:custDataLst>
              <p:tags r:id="rId1"/>
            </p:custDataLst>
            <p:extLst>
              <p:ext uri="{D42A27DB-BD31-4B8C-83A1-F6EECF244321}">
                <p14:modId xmlns:p14="http://schemas.microsoft.com/office/powerpoint/2010/main" val="1128219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07592B8C-073C-442C-B20E-BD6F4E4F74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83643586"/>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6D07340-C78C-4787-8E6C-7388BFE97E7C}"/>
              </a:ext>
            </a:extLst>
          </p:cNvPr>
          <p:cNvGraphicFramePr>
            <a:graphicFrameLocks noChangeAspect="1"/>
          </p:cNvGraphicFramePr>
          <p:nvPr userDrawn="1">
            <p:custDataLst>
              <p:tags r:id="rId1"/>
            </p:custDataLst>
            <p:extLst>
              <p:ext uri="{D42A27DB-BD31-4B8C-83A1-F6EECF244321}">
                <p14:modId xmlns:p14="http://schemas.microsoft.com/office/powerpoint/2010/main" val="202606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E6D07340-C78C-4787-8E6C-7388BFE97E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0094826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3841773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819D75D1-567D-4143-A53C-A50D866E97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854C7E-320E-4BD9-A0CD-69B3142EB9F1}"/>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en-GB" smtClean="0"/>
              <a:pPr/>
              <a:t>‹nr.›</a:t>
            </a:fld>
            <a:endParaRPr lang="en-GB"/>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5535698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704701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855F8563-F1CE-4926-B6DB-5AAD40414F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982A55-4404-4AE4-A439-0D20394CCAD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lvl1pPr eaLnBrk="1">
              <a:defRPr/>
            </a:lvl1pPr>
          </a:lstStyle>
          <a:p>
            <a:endParaRPr lang="en-GB"/>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en-GB" smtClean="0"/>
              <a:pPr/>
              <a:t>‹nr.›</a:t>
            </a:fld>
            <a:endParaRPr lang="en-GB"/>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2127683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666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76328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C801597E-00BD-414F-97F6-0E0969360D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4B500B-EB4F-495D-B23A-7B276ED14B37}"/>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hasCustomPrompt="1"/>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15732593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2245163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9DAEF05C-5531-4739-BDB0-D561C0550F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843EC86-DED2-4A75-8D17-6B6E5542C37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hasCustomPrompt="1"/>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891875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622051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ct 2" hidden="1">
                        <a:extLst>
                          <a:ext uri="{FF2B5EF4-FFF2-40B4-BE49-F238E27FC236}">
                            <a16:creationId xmlns:a16="http://schemas.microsoft.com/office/drawing/2014/main" id="{FE6193B4-FE4E-4483-B86F-92F883AB27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A99F80-3644-4F28-A00A-94C0FAE88A6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lvl1pPr eaLnBrk="1">
              <a:defRPr/>
            </a:lvl1pPr>
          </a:lstStyle>
          <a:p>
            <a:endParaRPr lang="en-GB"/>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hasCustomPrompt="1"/>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hasCustomPrompt="1"/>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40037595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6F3972-2065-47FE-B8F2-F95205AB8A86}"/>
              </a:ext>
            </a:extLst>
          </p:cNvPr>
          <p:cNvGraphicFramePr>
            <a:graphicFrameLocks noChangeAspect="1"/>
          </p:cNvGraphicFramePr>
          <p:nvPr userDrawn="1">
            <p:custDataLst>
              <p:tags r:id="rId1"/>
            </p:custDataLst>
            <p:extLst>
              <p:ext uri="{D42A27DB-BD31-4B8C-83A1-F6EECF244321}">
                <p14:modId xmlns:p14="http://schemas.microsoft.com/office/powerpoint/2010/main" val="3435808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F86F3972-2065-47FE-B8F2-F95205AB8A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3DA689-9A62-431B-B24D-8CE53B4D4212}"/>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3100" b="1" i="0" baseline="0">
              <a:latin typeface="COOP" panose="020B0504030101010102" pitchFamily="34" charset="0"/>
              <a:ea typeface="+mj-ea"/>
              <a:cs typeface="+mj-cs"/>
              <a:sym typeface="COOP" panose="020B0504030101010102" pitchFamily="34" charset="0"/>
            </a:endParaRPr>
          </a:p>
        </p:txBody>
      </p:sp>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a:lstStyle>
            <a:lvl1pPr>
              <a:defRPr>
                <a:solidFill>
                  <a:schemeClr val="tx2"/>
                </a:solidFill>
              </a:defRPr>
            </a:lvl1pPr>
          </a:lstStyle>
          <a:p>
            <a:r>
              <a:rPr lang="en-GB"/>
              <a:t>Click to edit Master title style</a:t>
            </a:r>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hasCustomPrompt="1"/>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138499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F354C-695E-437C-8804-36FC7736D56B}"/>
              </a:ext>
            </a:extLst>
          </p:cNvPr>
          <p:cNvGraphicFramePr>
            <a:graphicFrameLocks noChangeAspect="1"/>
          </p:cNvGraphicFramePr>
          <p:nvPr userDrawn="1">
            <p:custDataLst>
              <p:tags r:id="rId1"/>
            </p:custDataLst>
            <p:extLst>
              <p:ext uri="{D42A27DB-BD31-4B8C-83A1-F6EECF244321}">
                <p14:modId xmlns:p14="http://schemas.microsoft.com/office/powerpoint/2010/main" val="497155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493F354C-695E-437C-8804-36FC7736D5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BB8CBC6-EA3B-46EB-81D4-6E9922A4CEF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3100" b="1" i="0" baseline="0">
              <a:latin typeface="COOP" panose="020B0504030101010102" pitchFamily="34" charset="0"/>
              <a:ea typeface="+mj-ea"/>
              <a:cs typeface="+mj-cs"/>
              <a:sym typeface="COOP" panose="020B0504030101010102" pitchFamily="34" charset="0"/>
            </a:endParaRPr>
          </a:p>
        </p:txBody>
      </p:sp>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a:lstStyle>
            <a:lvl1pPr>
              <a:defRPr>
                <a:solidFill>
                  <a:schemeClr val="bg2"/>
                </a:solidFill>
              </a:defRPr>
            </a:lvl1pPr>
          </a:lstStyle>
          <a:p>
            <a:r>
              <a:rPr lang="en-GB"/>
              <a:t>Click to edit Master title style</a:t>
            </a:r>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hasCustomPrompt="1"/>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915258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1133405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281C3530-3AA6-4781-BD17-157FA47747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lvl1pPr eaLnBrk="1">
              <a:defRPr/>
            </a:lvl1pPr>
          </a:lstStyle>
          <a:p>
            <a:endParaRPr lang="en-GB"/>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eaLnBrk="1">
              <a:defRPr sz="2400"/>
            </a:lvl1pPr>
          </a:lstStyle>
          <a:p>
            <a:endParaRPr lang="en-GB"/>
          </a:p>
        </p:txBody>
      </p:sp>
    </p:spTree>
    <p:extLst>
      <p:ext uri="{BB962C8B-B14F-4D97-AF65-F5344CB8AC3E}">
        <p14:creationId xmlns:p14="http://schemas.microsoft.com/office/powerpoint/2010/main" val="3020935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945730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751D029-E3BD-4F75-9120-372252E92A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hasCustomPrompt="1"/>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GB"/>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en-GB" smtClean="0"/>
              <a:pPr/>
              <a:t>‹nr.›</a:t>
            </a:fld>
            <a:endParaRPr lang="en-GB"/>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eaLnBrk="1">
              <a:defRPr sz="2400"/>
            </a:lvl1pPr>
          </a:lstStyle>
          <a:p>
            <a:endParaRPr lang="en-GB"/>
          </a:p>
        </p:txBody>
      </p:sp>
    </p:spTree>
    <p:extLst>
      <p:ext uri="{BB962C8B-B14F-4D97-AF65-F5344CB8AC3E}">
        <p14:creationId xmlns:p14="http://schemas.microsoft.com/office/powerpoint/2010/main" val="15498634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5DF0D6-9821-49A6-90C9-29F62A8CE8BE}"/>
              </a:ext>
            </a:extLst>
          </p:cNvPr>
          <p:cNvGraphicFramePr>
            <a:graphicFrameLocks noChangeAspect="1"/>
          </p:cNvGraphicFramePr>
          <p:nvPr userDrawn="1">
            <p:custDataLst>
              <p:tags r:id="rId1"/>
            </p:custDataLst>
            <p:extLst>
              <p:ext uri="{D42A27DB-BD31-4B8C-83A1-F6EECF244321}">
                <p14:modId xmlns:p14="http://schemas.microsoft.com/office/powerpoint/2010/main" val="2541515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DF5DF0D6-9821-49A6-90C9-29F62A8CE8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C586DF-6B2F-477C-877A-0FC108B0A57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6000" b="1" i="0" baseline="0">
              <a:latin typeface="COOP" panose="020B0504030101010102" pitchFamily="34" charset="0"/>
              <a:ea typeface="+mj-ea"/>
              <a:cs typeface="+mj-cs"/>
              <a:sym typeface="COOP" panose="020B0504030101010102" pitchFamily="34" charset="0"/>
            </a:endParaRPr>
          </a:p>
        </p:txBody>
      </p:sp>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GB" err="1"/>
              <a:t>Tak</a:t>
            </a:r>
            <a:r>
              <a:rPr lang="en-GB"/>
              <a:t> for </a:t>
            </a:r>
            <a:r>
              <a:rPr lang="en-GB" err="1"/>
              <a:t>i</a:t>
            </a:r>
            <a:r>
              <a:rPr lang="en-GB"/>
              <a:t> </a:t>
            </a:r>
            <a:r>
              <a:rPr lang="en-GB" err="1"/>
              <a:t>dag</a:t>
            </a:r>
            <a:endParaRPr lang="en-GB"/>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en-GB" sz="1000" b="1" err="1">
                <a:latin typeface="+mj-lt"/>
              </a:rPr>
              <a:t>Skift</a:t>
            </a:r>
            <a:r>
              <a:rPr lang="en-GB" sz="1000" b="1">
                <a:latin typeface="+mj-lt"/>
              </a:rPr>
              <a:t> </a:t>
            </a:r>
            <a:r>
              <a:rPr lang="en-GB" sz="1000" b="1" err="1">
                <a:latin typeface="+mj-lt"/>
              </a:rPr>
              <a:t>billede</a:t>
            </a:r>
            <a:r>
              <a:rPr lang="en-GB" sz="1000" b="1">
                <a:latin typeface="+mj-lt"/>
              </a:rPr>
              <a:t>:</a:t>
            </a:r>
          </a:p>
          <a:p>
            <a:pPr algn="l"/>
            <a:r>
              <a:rPr lang="en-GB" sz="1000" err="1">
                <a:latin typeface="+mj-lt"/>
              </a:rPr>
              <a:t>Klik</a:t>
            </a:r>
            <a:r>
              <a:rPr lang="en-GB" sz="1000">
                <a:latin typeface="+mj-lt"/>
              </a:rPr>
              <a:t> </a:t>
            </a:r>
            <a:r>
              <a:rPr lang="en-GB" sz="1000" err="1">
                <a:latin typeface="+mj-lt"/>
              </a:rPr>
              <a:t>uden</a:t>
            </a:r>
            <a:r>
              <a:rPr lang="en-GB" sz="1000">
                <a:latin typeface="+mj-lt"/>
              </a:rPr>
              <a:t> for format</a:t>
            </a:r>
          </a:p>
          <a:p>
            <a:pPr algn="l"/>
            <a:r>
              <a:rPr lang="en-GB" sz="1000" err="1">
                <a:latin typeface="+mj-lt"/>
              </a:rPr>
              <a:t>Højre</a:t>
            </a:r>
            <a:r>
              <a:rPr lang="en-GB" sz="1000">
                <a:latin typeface="+mj-lt"/>
              </a:rPr>
              <a:t> </a:t>
            </a:r>
            <a:r>
              <a:rPr lang="en-GB" sz="1000" err="1">
                <a:latin typeface="+mj-lt"/>
              </a:rPr>
              <a:t>klik</a:t>
            </a:r>
            <a:r>
              <a:rPr lang="en-GB" sz="1000">
                <a:latin typeface="+mj-lt"/>
              </a:rPr>
              <a:t> for at </a:t>
            </a:r>
            <a:r>
              <a:rPr lang="en-GB" sz="1000" err="1">
                <a:latin typeface="+mj-lt"/>
              </a:rPr>
              <a:t>formatere</a:t>
            </a:r>
            <a:r>
              <a:rPr lang="en-GB" sz="1000">
                <a:latin typeface="+mj-lt"/>
              </a:rPr>
              <a:t> </a:t>
            </a:r>
            <a:r>
              <a:rPr lang="en-GB" sz="1000" err="1">
                <a:latin typeface="+mj-lt"/>
              </a:rPr>
              <a:t>baggrunden</a:t>
            </a:r>
            <a:endParaRPr lang="en-GB" sz="1000">
              <a:latin typeface="+mj-lt"/>
            </a:endParaRPr>
          </a:p>
          <a:p>
            <a:pPr algn="l"/>
            <a:r>
              <a:rPr lang="en-GB" sz="1000" err="1">
                <a:latin typeface="+mj-lt"/>
              </a:rPr>
              <a:t>Klik</a:t>
            </a:r>
            <a:r>
              <a:rPr lang="en-GB" sz="1000">
                <a:latin typeface="+mj-lt"/>
              </a:rPr>
              <a:t> </a:t>
            </a:r>
            <a:r>
              <a:rPr lang="en-GB" sz="1000" err="1">
                <a:latin typeface="+mj-lt"/>
              </a:rPr>
              <a:t>på</a:t>
            </a:r>
            <a:r>
              <a:rPr lang="en-GB" sz="1000">
                <a:latin typeface="+mj-lt"/>
              </a:rPr>
              <a:t> fil og </a:t>
            </a:r>
            <a:r>
              <a:rPr lang="en-GB" sz="1000" err="1">
                <a:latin typeface="+mj-lt"/>
              </a:rPr>
              <a:t>indsæt</a:t>
            </a:r>
            <a:r>
              <a:rPr lang="en-GB" sz="1000">
                <a:latin typeface="+mj-lt"/>
              </a:rPr>
              <a:t> </a:t>
            </a:r>
            <a:r>
              <a:rPr lang="en-GB" sz="1000" err="1">
                <a:latin typeface="+mj-lt"/>
              </a:rPr>
              <a:t>dit</a:t>
            </a:r>
            <a:r>
              <a:rPr lang="en-GB" sz="1000">
                <a:latin typeface="+mj-lt"/>
              </a:rPr>
              <a:t> </a:t>
            </a:r>
            <a:r>
              <a:rPr lang="en-GB" sz="1000" err="1">
                <a:latin typeface="+mj-lt"/>
              </a:rPr>
              <a:t>billede</a:t>
            </a:r>
            <a:r>
              <a:rPr lang="en-GB" sz="1000">
                <a:latin typeface="+mj-lt"/>
              </a:rPr>
              <a:t> </a:t>
            </a:r>
          </a:p>
          <a:p>
            <a:pPr algn="l"/>
            <a:endParaRPr lang="en-GB" sz="1000">
              <a:latin typeface="+mj-lt"/>
            </a:endParaRPr>
          </a:p>
          <a:p>
            <a:pPr algn="l"/>
            <a:endParaRPr lang="en-GB" sz="1000">
              <a:latin typeface="+mj-lt"/>
            </a:endParaRPr>
          </a:p>
          <a:p>
            <a:pPr algn="l"/>
            <a:endParaRPr lang="en-GB"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26673930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57D6B0-063A-459B-9FC1-47C728F25E98}"/>
              </a:ext>
            </a:extLst>
          </p:cNvPr>
          <p:cNvGraphicFramePr>
            <a:graphicFrameLocks noChangeAspect="1"/>
          </p:cNvGraphicFramePr>
          <p:nvPr userDrawn="1">
            <p:custDataLst>
              <p:tags r:id="rId1"/>
            </p:custDataLst>
            <p:extLst>
              <p:ext uri="{D42A27DB-BD31-4B8C-83A1-F6EECF244321}">
                <p14:modId xmlns:p14="http://schemas.microsoft.com/office/powerpoint/2010/main" val="4102457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4F57D6B0-063A-459B-9FC1-47C728F25E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A4DBA50-DF29-46BD-B04D-5AFF427F927B}"/>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6000" b="1" i="0" baseline="0">
              <a:latin typeface="COOP" panose="020B0504030101010102" pitchFamily="34" charset="0"/>
              <a:ea typeface="+mj-ea"/>
              <a:cs typeface="+mj-cs"/>
              <a:sym typeface="COOP" panose="020B0504030101010102" pitchFamily="34" charset="0"/>
            </a:endParaRPr>
          </a:p>
        </p:txBody>
      </p:sp>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GB" err="1"/>
              <a:t>Tak</a:t>
            </a:r>
            <a:r>
              <a:rPr lang="en-GB"/>
              <a:t> for </a:t>
            </a:r>
            <a:r>
              <a:rPr lang="en-GB" err="1"/>
              <a:t>i</a:t>
            </a:r>
            <a:r>
              <a:rPr lang="en-GB"/>
              <a:t> </a:t>
            </a:r>
            <a:r>
              <a:rPr lang="en-GB" err="1"/>
              <a:t>dag</a:t>
            </a:r>
            <a:endParaRPr lang="en-GB"/>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32404002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320185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741631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09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486455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65045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Tree>
    <p:extLst>
      <p:ext uri="{BB962C8B-B14F-4D97-AF65-F5344CB8AC3E}">
        <p14:creationId xmlns:p14="http://schemas.microsoft.com/office/powerpoint/2010/main" val="2186431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a:lstStyle>
            <a:lvl1pPr>
              <a:defRPr sz="340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278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909242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3332-DAC9-46E1-8252-E489C68E69C8}"/>
              </a:ext>
            </a:extLst>
          </p:cNvPr>
          <p:cNvSpPr>
            <a:spLocks noGrp="1"/>
          </p:cNvSpPr>
          <p:nvPr>
            <p:ph type="title"/>
          </p:nvPr>
        </p:nvSpPr>
        <p:spPr/>
        <p:txBody>
          <a:bodyPr/>
          <a:lstStyle/>
          <a:p>
            <a:r>
              <a:rPr lang="en-US"/>
              <a:t>Click to edit Master title style</a:t>
            </a:r>
          </a:p>
        </p:txBody>
      </p:sp>
      <p:pic>
        <p:nvPicPr>
          <p:cNvPr id="3" name="Picture 77">
            <a:extLst>
              <a:ext uri="{FF2B5EF4-FFF2-40B4-BE49-F238E27FC236}">
                <a16:creationId xmlns:a16="http://schemas.microsoft.com/office/drawing/2014/main" id="{B51AFB31-6D03-4B13-87CE-BBC8D8FD43A3}"/>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21063" y="-154744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6B1DD3-5463-4CB9-86B5-400B547CDCC2}"/>
              </a:ext>
            </a:extLst>
          </p:cNvPr>
          <p:cNvSpPr/>
          <p:nvPr userDrawn="1"/>
        </p:nvSpPr>
        <p:spPr>
          <a:xfrm>
            <a:off x="-4563" y="-1361663"/>
            <a:ext cx="12196563" cy="6863136"/>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Light"/>
              <a:ea typeface="+mn-ea"/>
              <a:cs typeface="+mn-cs"/>
            </a:endParaRPr>
          </a:p>
        </p:txBody>
      </p:sp>
    </p:spTree>
    <p:extLst>
      <p:ext uri="{BB962C8B-B14F-4D97-AF65-F5344CB8AC3E}">
        <p14:creationId xmlns:p14="http://schemas.microsoft.com/office/powerpoint/2010/main" val="2821802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258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9900" y="1227048"/>
            <a:ext cx="39041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455807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421243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07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4088356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576752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76338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32056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wrap="square" lIns="0" tIns="0" rIns="320040" bIns="0" anchor="b">
            <a:noAutofit/>
          </a:bodyPr>
          <a:lstStyle>
            <a:lvl1pPr>
              <a:defRPr sz="3200">
                <a:solidFill>
                  <a:schemeClr val="tx2"/>
                </a:solidFill>
                <a:latin typeface="+mj-lt"/>
              </a:defRPr>
            </a:lvl1pPr>
          </a:lstStyle>
          <a:p>
            <a:r>
              <a:rPr lang="en-US"/>
              <a:t>Click to add title</a:t>
            </a:r>
          </a:p>
        </p:txBody>
      </p:sp>
    </p:spTree>
    <p:extLst>
      <p:ext uri="{BB962C8B-B14F-4D97-AF65-F5344CB8AC3E}">
        <p14:creationId xmlns:p14="http://schemas.microsoft.com/office/powerpoint/2010/main" val="3170507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6426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469900" y="1785600"/>
            <a:ext cx="6408588"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62992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110583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anchor="ctr" anchorCtr="0">
            <a:noAutofit/>
          </a:bodyPr>
          <a:lstStyle>
            <a:lvl1pPr>
              <a:defRPr>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72610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816566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70410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791663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891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901261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81556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50581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011347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023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93918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02586"/>
            <a:ext cx="11312797" cy="853141"/>
          </a:xfrm>
        </p:spPr>
        <p:txBody>
          <a:bodyPr/>
          <a:lstStyle>
            <a:lvl1pPr>
              <a:defRPr>
                <a:solidFill>
                  <a:schemeClr val="bg1"/>
                </a:solidFill>
                <a:latin typeface="+mj-lt"/>
                <a:sym typeface="Trebuchet MS" panose="020B0603020202020204" pitchFamily="34" charset="0"/>
              </a:defRPr>
            </a:lvl1pPr>
          </a:lstStyle>
          <a:p>
            <a:r>
              <a:rPr lang="en-US"/>
              <a:t>Click to add title</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699448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4800" b="1">
                <a:solidFill>
                  <a:schemeClr val="tx2"/>
                </a:solidFill>
                <a:latin typeface="+mn-lt"/>
                <a:sym typeface="Trebuchet MS" panose="020B0603020202020204" pitchFamily="34" charset="0"/>
              </a:rPr>
              <a:t>Table of contents</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353367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689559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4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731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751521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081548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680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29817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endParaRPr>
          </a:p>
        </p:txBody>
      </p:sp>
      <p:sp>
        <p:nvSpPr>
          <p:cNvPr id="10" name="TextBox 1"/>
          <p:cNvSpPr txBox="1"/>
          <p:nvPr userDrawn="1"/>
        </p:nvSpPr>
        <p:spPr>
          <a:xfrm>
            <a:off x="855873" y="1115416"/>
            <a:ext cx="2996334"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j-lt"/>
              </a:rPr>
              <a:t>Agenda</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02374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465196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319609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773224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254941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243713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2069657"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78796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300809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endParaRPr>
          </a:p>
        </p:txBody>
      </p:sp>
      <p:sp>
        <p:nvSpPr>
          <p:cNvPr id="9" name="TextBox 1"/>
          <p:cNvSpPr txBox="1"/>
          <p:nvPr userDrawn="1"/>
        </p:nvSpPr>
        <p:spPr>
          <a:xfrm>
            <a:off x="855873" y="1115416"/>
            <a:ext cx="29963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t>Agenda</a:t>
            </a:r>
          </a:p>
        </p:txBody>
      </p:sp>
    </p:spTree>
    <p:extLst>
      <p:ext uri="{BB962C8B-B14F-4D97-AF65-F5344CB8AC3E}">
        <p14:creationId xmlns:p14="http://schemas.microsoft.com/office/powerpoint/2010/main" val="1448447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1692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Tree>
    <p:extLst>
      <p:ext uri="{BB962C8B-B14F-4D97-AF65-F5344CB8AC3E}">
        <p14:creationId xmlns:p14="http://schemas.microsoft.com/office/powerpoint/2010/main" val="964321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41804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43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266759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677771"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91191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00509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29999" y="2695883"/>
            <a:ext cx="2923097" cy="1525867"/>
          </a:xfrm>
          <a:prstGeom prst="rect">
            <a:avLst/>
          </a:prstGeom>
          <a:noFill/>
        </p:spPr>
        <p:txBody>
          <a:bodyPr wrap="square" lIns="0" tIns="0" rIns="0" bIns="0" rtlCol="0" anchor="ctr">
            <a:spAutoFit/>
          </a:bodyPr>
          <a:lstStyle/>
          <a:p>
            <a:pPr marL="0" indent="0" algn="l" defTabSz="914400" rtl="0" eaLnBrk="1" latinLnBrk="0" hangingPunct="1">
              <a:lnSpc>
                <a:spcPct val="106000"/>
              </a:lnSpc>
              <a:spcAft>
                <a:spcPts val="700"/>
              </a:spcAft>
              <a:buFontTx/>
              <a:buNone/>
            </a:pPr>
            <a:r>
              <a:rPr lang="en-US" sz="4800" b="1" kern="1200">
                <a:solidFill>
                  <a:schemeClr val="tx2"/>
                </a:solidFill>
                <a:latin typeface="+mn-lt"/>
                <a:ea typeface="+mn-ea"/>
                <a:cs typeface="+mn-cs"/>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18528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892340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2812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653937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120793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048979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84814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470985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594541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3602291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113031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95872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696972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05913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latin typeface="+mj-lt"/>
                <a:ea typeface="+mj-ea"/>
                <a:cs typeface="+mj-cs"/>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761682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latin typeface="+mj-lt"/>
                <a:ea typeface="+mj-ea"/>
                <a:cs typeface="+mj-cs"/>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latin typeface="+mn-lt"/>
                <a:ea typeface="+mn-ea"/>
                <a:cs typeface="+mn-cs"/>
              </a:defRPr>
            </a:lvl1pPr>
            <a:lvl2pPr>
              <a:defRPr>
                <a:solidFill>
                  <a:schemeClr val="bg1"/>
                </a:solidFill>
                <a:latin typeface="+mn-lt"/>
                <a:ea typeface="+mn-ea"/>
                <a:cs typeface="+mn-cs"/>
              </a:defRPr>
            </a:lvl2pPr>
            <a:lvl3pPr>
              <a:defRPr>
                <a:solidFill>
                  <a:schemeClr val="bg1"/>
                </a:solidFill>
                <a:latin typeface="+mn-lt"/>
                <a:ea typeface="+mn-ea"/>
                <a:cs typeface="+mn-cs"/>
              </a:defRPr>
            </a:lvl3pPr>
            <a:lvl4pPr>
              <a:defRPr>
                <a:solidFill>
                  <a:schemeClr val="bg1"/>
                </a:solidFill>
                <a:latin typeface="+mn-lt"/>
                <a:ea typeface="+mn-ea"/>
                <a:cs typeface="+mn-cs"/>
              </a:defRPr>
            </a:lvl4pPr>
            <a:lvl5pPr>
              <a:defRPr>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025330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2432621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2329569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n-lt"/>
                <a:ea typeface="+mn-ea"/>
                <a:cs typeface="+mn-cs"/>
              </a:rPr>
              <a:t>Skift billede:</a:t>
            </a:r>
          </a:p>
          <a:p>
            <a:pPr algn="l"/>
            <a:r>
              <a:rPr lang="da-DK" sz="1000">
                <a:latin typeface="+mn-lt"/>
                <a:ea typeface="+mn-ea"/>
                <a:cs typeface="+mn-cs"/>
              </a:rPr>
              <a:t>Klik uden for format</a:t>
            </a:r>
          </a:p>
          <a:p>
            <a:pPr algn="l"/>
            <a:r>
              <a:rPr lang="da-DK" sz="1000">
                <a:latin typeface="+mn-lt"/>
                <a:ea typeface="+mn-ea"/>
                <a:cs typeface="+mn-cs"/>
              </a:rPr>
              <a:t>Højre klik for at formatere baggrunden</a:t>
            </a:r>
          </a:p>
          <a:p>
            <a:pPr algn="l"/>
            <a:r>
              <a:rPr lang="da-DK" sz="1000">
                <a:latin typeface="+mn-lt"/>
                <a:ea typeface="+mn-ea"/>
                <a:cs typeface="+mn-cs"/>
              </a:rPr>
              <a:t>Klik på fil og indsæt dit billede </a:t>
            </a:r>
          </a:p>
          <a:p>
            <a:pPr algn="l"/>
            <a:endParaRPr lang="da-DK" sz="1000">
              <a:latin typeface="+mn-lt"/>
              <a:ea typeface="+mn-ea"/>
              <a:cs typeface="+mn-cs"/>
            </a:endParaRPr>
          </a:p>
          <a:p>
            <a:pPr algn="l"/>
            <a:endParaRPr lang="da-DK" sz="1000">
              <a:latin typeface="+mn-lt"/>
              <a:ea typeface="+mn-ea"/>
              <a:cs typeface="+mn-cs"/>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562273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183338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21876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309103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386291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750504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33071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714178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4 sektioner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89502"/>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Content Placeholder 3">
            <a:extLst>
              <a:ext uri="{FF2B5EF4-FFF2-40B4-BE49-F238E27FC236}">
                <a16:creationId xmlns:a16="http://schemas.microsoft.com/office/drawing/2014/main" id="{129F070C-6DE2-9348-98FE-F6D1D0AB984C}"/>
              </a:ext>
            </a:extLst>
          </p:cNvPr>
          <p:cNvSpPr>
            <a:spLocks noGrp="1"/>
          </p:cNvSpPr>
          <p:nvPr>
            <p:ph sz="quarter" idx="10"/>
          </p:nvPr>
        </p:nvSpPr>
        <p:spPr>
          <a:xfrm>
            <a:off x="708025"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Content Placeholder 3">
            <a:extLst>
              <a:ext uri="{FF2B5EF4-FFF2-40B4-BE49-F238E27FC236}">
                <a16:creationId xmlns:a16="http://schemas.microsoft.com/office/drawing/2014/main" id="{4134C715-3928-4F49-989D-94BD425FB5C9}"/>
              </a:ext>
            </a:extLst>
          </p:cNvPr>
          <p:cNvSpPr>
            <a:spLocks noGrp="1"/>
          </p:cNvSpPr>
          <p:nvPr>
            <p:ph sz="quarter" idx="11"/>
          </p:nvPr>
        </p:nvSpPr>
        <p:spPr>
          <a:xfrm>
            <a:off x="708025" y="4017637"/>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Content Placeholder 3">
            <a:extLst>
              <a:ext uri="{FF2B5EF4-FFF2-40B4-BE49-F238E27FC236}">
                <a16:creationId xmlns:a16="http://schemas.microsoft.com/office/drawing/2014/main" id="{79D89141-4624-3B4F-B86A-6D591F161DC2}"/>
              </a:ext>
            </a:extLst>
          </p:cNvPr>
          <p:cNvSpPr>
            <a:spLocks noGrp="1"/>
          </p:cNvSpPr>
          <p:nvPr>
            <p:ph sz="quarter" idx="12"/>
          </p:nvPr>
        </p:nvSpPr>
        <p:spPr>
          <a:xfrm>
            <a:off x="6240462"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2" name="Content Placeholder 3">
            <a:extLst>
              <a:ext uri="{FF2B5EF4-FFF2-40B4-BE49-F238E27FC236}">
                <a16:creationId xmlns:a16="http://schemas.microsoft.com/office/drawing/2014/main" id="{826D4B8B-3C4A-0A40-BE25-9132E8F20925}"/>
              </a:ext>
            </a:extLst>
          </p:cNvPr>
          <p:cNvSpPr>
            <a:spLocks noGrp="1"/>
          </p:cNvSpPr>
          <p:nvPr>
            <p:ph sz="quarter" idx="13"/>
          </p:nvPr>
        </p:nvSpPr>
        <p:spPr>
          <a:xfrm>
            <a:off x="6240463" y="4017637"/>
            <a:ext cx="5243512"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Footer Placeholder 12">
            <a:extLst>
              <a:ext uri="{FF2B5EF4-FFF2-40B4-BE49-F238E27FC236}">
                <a16:creationId xmlns:a16="http://schemas.microsoft.com/office/drawing/2014/main" id="{EC727FF5-5E9F-C248-A831-E869965C49C5}"/>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
        <p:nvSpPr>
          <p:cNvPr id="14" name="Slide Number Placeholder 13">
            <a:extLst>
              <a:ext uri="{FF2B5EF4-FFF2-40B4-BE49-F238E27FC236}">
                <a16:creationId xmlns:a16="http://schemas.microsoft.com/office/drawing/2014/main" id="{8FEB1A8B-A59D-AD48-B756-2CE1C5F0940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kumimoji="0" lang="en-GB"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Tree>
    <p:extLst>
      <p:ext uri="{BB962C8B-B14F-4D97-AF65-F5344CB8AC3E}">
        <p14:creationId xmlns:p14="http://schemas.microsoft.com/office/powerpoint/2010/main" val="1850362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Indhold_Billed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Tree>
    <p:extLst>
      <p:ext uri="{BB962C8B-B14F-4D97-AF65-F5344CB8AC3E}">
        <p14:creationId xmlns:p14="http://schemas.microsoft.com/office/powerpoint/2010/main" val="7323996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Indhold_Billede_Rød_bjælke_dobbelt_linj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
        <p:nvSpPr>
          <p:cNvPr id="9" name="Titel 8">
            <a:extLst>
              <a:ext uri="{FF2B5EF4-FFF2-40B4-BE49-F238E27FC236}">
                <a16:creationId xmlns:a16="http://schemas.microsoft.com/office/drawing/2014/main" id="{93AF3F33-E4DE-4834-A86C-3FCC625BD77A}"/>
              </a:ext>
            </a:extLst>
          </p:cNvPr>
          <p:cNvSpPr>
            <a:spLocks noGrp="1"/>
          </p:cNvSpPr>
          <p:nvPr>
            <p:ph type="title"/>
          </p:nvPr>
        </p:nvSpPr>
        <p:spPr>
          <a:xfrm>
            <a:off x="0" y="5874843"/>
            <a:ext cx="12193200" cy="1000800"/>
          </a:xfrm>
          <a:blipFill>
            <a:blip r:embed="rId2">
              <a:alphaModFix amt="70000"/>
            </a:blip>
            <a:stretch>
              <a:fillRect/>
            </a:stretch>
          </a:blipFill>
        </p:spPr>
        <p:txBody>
          <a:bodyPr/>
          <a:lstStyle>
            <a:lvl1pPr algn="ctr">
              <a:defRPr>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16746315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724996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673372403"/>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3690682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0323915"/>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103219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537085739"/>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2784713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351846682"/>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4213916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07581942"/>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2733536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0694699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ags" Target="../tags/tag2.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99"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image" Target="../media/image21.emf"/><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oleObject" Target="../embeddings/oleObject41.bin"/><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tags" Target="../tags/tag5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theme" Target="../theme/theme2.xml"/><Relationship Id="rId28" Type="http://schemas.openxmlformats.org/officeDocument/2006/relationships/image" Target="../media/image3.svg"/><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theme" Target="../theme/theme3.xml"/><Relationship Id="rId95" Type="http://schemas.openxmlformats.org/officeDocument/2006/relationships/image" Target="../media/image3.svg"/><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93" Type="http://schemas.openxmlformats.org/officeDocument/2006/relationships/image" Target="../media/image1.emf"/><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tags" Target="../tags/tag8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image" Target="../media/image2.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oleObject" Target="../embeddings/oleObject64.bin"/><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image" Target="../media/image33.svg"/><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tags" Target="../tags/tag187.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image" Target="../media/image2.png"/><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theme" Target="../theme/theme4.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image" Target="../media/image21.emf"/><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oleObject" Target="../embeddings/oleObject148.bin"/><Relationship Id="rId8" Type="http://schemas.openxmlformats.org/officeDocument/2006/relationships/slideLayout" Target="../slideLayouts/slideLayout2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3" Type="http://schemas.openxmlformats.org/officeDocument/2006/relationships/slideLayout" Target="../slideLayouts/slideLayout234.xml"/><Relationship Id="rId21" Type="http://schemas.openxmlformats.org/officeDocument/2006/relationships/oleObject" Target="../embeddings/oleObject171.bin"/><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tags" Target="../tags/tag216.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image" Target="../media/image3.svg"/><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image" Target="../media/image2.png"/><Relationship Id="rId10" Type="http://schemas.openxmlformats.org/officeDocument/2006/relationships/slideLayout" Target="../slideLayouts/slideLayout241.xml"/><Relationship Id="rId19" Type="http://schemas.openxmlformats.org/officeDocument/2006/relationships/theme" Target="../theme/theme5.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6" imgW="270" imgH="270" progId="TCLayout.ActiveDocument.1">
                  <p:embed/>
                </p:oleObj>
              </mc:Choice>
              <mc:Fallback>
                <p:oleObj name="think-cell Slide" r:id="rId96" imgW="270" imgH="270" progId="TCLayout.ActiveDocument.1">
                  <p:embed/>
                  <p:pic>
                    <p:nvPicPr>
                      <p:cNvPr id="2" name="Object 1" hidden="1"/>
                      <p:cNvPicPr/>
                      <p:nvPr/>
                    </p:nvPicPr>
                    <p:blipFill>
                      <a:blip r:embed="rId97"/>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8" cstate="screen">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5753369" y="6554968"/>
            <a:ext cx="685262" cy="196831"/>
          </a:xfrm>
          <a:prstGeom prst="rect">
            <a:avLst/>
          </a:pr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1017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98" r:id="rId91"/>
    <p:sldLayoutId id="2147484004" r:id="rId92"/>
    <p:sldLayoutId id="2147484005" r:id="rId9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2C9C96C-579A-4BA5-8CFB-DF20672B5DCC}"/>
              </a:ext>
            </a:extLst>
          </p:cNvPr>
          <p:cNvGraphicFramePr>
            <a:graphicFrameLocks noChangeAspect="1"/>
          </p:cNvGraphicFramePr>
          <p:nvPr userDrawn="1">
            <p:custDataLst>
              <p:tags r:id="rId24"/>
            </p:custDataLst>
            <p:extLst>
              <p:ext uri="{D42A27DB-BD31-4B8C-83A1-F6EECF244321}">
                <p14:modId xmlns:p14="http://schemas.microsoft.com/office/powerpoint/2010/main" val="329859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4" name="Objekt 3" hidden="1">
                        <a:extLst>
                          <a:ext uri="{FF2B5EF4-FFF2-40B4-BE49-F238E27FC236}">
                            <a16:creationId xmlns:a16="http://schemas.microsoft.com/office/drawing/2014/main" id="{B2C9C96C-579A-4BA5-8CFB-DF20672B5DCC}"/>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da-DK" smtClean="0"/>
              <a:pPr/>
              <a:t>‹nr.›</a:t>
            </a:fld>
            <a:endParaRPr lang="da-DK"/>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da-DK"/>
          </a:p>
        </p:txBody>
      </p:sp>
    </p:spTree>
    <p:extLst>
      <p:ext uri="{BB962C8B-B14F-4D97-AF65-F5344CB8AC3E}">
        <p14:creationId xmlns:p14="http://schemas.microsoft.com/office/powerpoint/2010/main" val="2012151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1"/>
            </p:custDataLst>
            <p:extLst>
              <p:ext uri="{D42A27DB-BD31-4B8C-83A1-F6EECF244321}">
                <p14:modId xmlns:p14="http://schemas.microsoft.com/office/powerpoint/2010/main" val="9094409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2" imgW="270" imgH="270" progId="TCLayout.ActiveDocument.1">
                  <p:embed/>
                </p:oleObj>
              </mc:Choice>
              <mc:Fallback>
                <p:oleObj name="think-cell Slide" r:id="rId92" imgW="270" imgH="270" progId="TCLayout.ActiveDocument.1">
                  <p:embed/>
                  <p:pic>
                    <p:nvPicPr>
                      <p:cNvPr id="2" name="Object 1" hidden="1"/>
                      <p:cNvPicPr/>
                      <p:nvPr/>
                    </p:nvPicPr>
                    <p:blipFill>
                      <a:blip r:embed="rId93"/>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da-DK" err="1"/>
              <a:t>Click</a:t>
            </a:r>
            <a:r>
              <a:rPr lang="da-DK"/>
              <a:t> to </a:t>
            </a:r>
            <a:r>
              <a:rPr lang="da-DK" err="1"/>
              <a:t>add</a:t>
            </a:r>
            <a:r>
              <a:rPr lang="da-DK"/>
              <a:t> </a:t>
            </a:r>
            <a:r>
              <a:rPr lang="da-DK" err="1"/>
              <a:t>title</a:t>
            </a:r>
            <a:endParaRPr lang="da-DK"/>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Level </a:t>
            </a:r>
            <a:r>
              <a:rPr lang="da-DK" err="1"/>
              <a:t>six</a:t>
            </a:r>
            <a:endParaRPr lang="da-DK"/>
          </a:p>
          <a:p>
            <a:pPr lvl="6"/>
            <a:r>
              <a:rPr lang="da-DK"/>
              <a:t>Level </a:t>
            </a:r>
            <a:r>
              <a:rPr lang="da-DK" err="1"/>
              <a:t>seven</a:t>
            </a:r>
            <a:endParaRPr lang="da-DK"/>
          </a:p>
          <a:p>
            <a:pPr lvl="7"/>
            <a:r>
              <a:rPr lang="da-DK"/>
              <a:t>Level </a:t>
            </a:r>
            <a:r>
              <a:rPr lang="da-DK" err="1"/>
              <a:t>eight</a:t>
            </a:r>
            <a:endParaRPr lang="da-DK"/>
          </a:p>
          <a:p>
            <a:pPr lvl="8"/>
            <a:r>
              <a:rPr lang="da-DK"/>
              <a:t>Level </a:t>
            </a:r>
            <a:r>
              <a:rPr lang="da-DK" err="1"/>
              <a:t>nine</a:t>
            </a:r>
            <a:endParaRPr lang="da-DK"/>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5753369" y="6554968"/>
            <a:ext cx="685262" cy="196831"/>
          </a:xfrm>
          <a:prstGeom prst="rect">
            <a:avLst/>
          </a:pr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8971108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 id="2147483885" r:id="rId46"/>
    <p:sldLayoutId id="2147483886" r:id="rId47"/>
    <p:sldLayoutId id="2147483887" r:id="rId48"/>
    <p:sldLayoutId id="2147483888" r:id="rId49"/>
    <p:sldLayoutId id="2147483889" r:id="rId50"/>
    <p:sldLayoutId id="2147483890" r:id="rId51"/>
    <p:sldLayoutId id="2147483891" r:id="rId52"/>
    <p:sldLayoutId id="2147483892" r:id="rId53"/>
    <p:sldLayoutId id="2147483893" r:id="rId54"/>
    <p:sldLayoutId id="2147483894" r:id="rId55"/>
    <p:sldLayoutId id="2147483895" r:id="rId56"/>
    <p:sldLayoutId id="2147483896" r:id="rId57"/>
    <p:sldLayoutId id="2147483897" r:id="rId58"/>
    <p:sldLayoutId id="2147483898" r:id="rId59"/>
    <p:sldLayoutId id="2147483899" r:id="rId60"/>
    <p:sldLayoutId id="2147483900" r:id="rId61"/>
    <p:sldLayoutId id="2147483901" r:id="rId62"/>
    <p:sldLayoutId id="2147483902" r:id="rId63"/>
    <p:sldLayoutId id="2147483903" r:id="rId64"/>
    <p:sldLayoutId id="2147483904" r:id="rId65"/>
    <p:sldLayoutId id="2147483905" r:id="rId66"/>
    <p:sldLayoutId id="2147483906" r:id="rId67"/>
    <p:sldLayoutId id="2147483907" r:id="rId68"/>
    <p:sldLayoutId id="2147483908" r:id="rId69"/>
    <p:sldLayoutId id="2147483909" r:id="rId70"/>
    <p:sldLayoutId id="2147483910" r:id="rId71"/>
    <p:sldLayoutId id="2147483911" r:id="rId72"/>
    <p:sldLayoutId id="2147483912" r:id="rId73"/>
    <p:sldLayoutId id="2147483913" r:id="rId74"/>
    <p:sldLayoutId id="2147483914" r:id="rId75"/>
    <p:sldLayoutId id="2147483915" r:id="rId76"/>
    <p:sldLayoutId id="2147483916" r:id="rId77"/>
    <p:sldLayoutId id="2147483917" r:id="rId78"/>
    <p:sldLayoutId id="2147483918" r:id="rId79"/>
    <p:sldLayoutId id="2147483919" r:id="rId80"/>
    <p:sldLayoutId id="2147483920" r:id="rId81"/>
    <p:sldLayoutId id="2147483921" r:id="rId82"/>
    <p:sldLayoutId id="2147483922" r:id="rId83"/>
    <p:sldLayoutId id="2147483923" r:id="rId84"/>
    <p:sldLayoutId id="2147483924" r:id="rId85"/>
    <p:sldLayoutId id="2147483925" r:id="rId86"/>
    <p:sldLayoutId id="2147483926" r:id="rId87"/>
    <p:sldLayoutId id="2147483927" r:id="rId88"/>
    <p:sldLayoutId id="2147483928" r:id="rId8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2C9C96C-579A-4BA5-8CFB-DF20672B5DCC}"/>
              </a:ext>
            </a:extLst>
          </p:cNvPr>
          <p:cNvGraphicFramePr>
            <a:graphicFrameLocks noChangeAspect="1"/>
          </p:cNvGraphicFramePr>
          <p:nvPr userDrawn="1">
            <p:custDataLst>
              <p:tags r:id="rId29"/>
            </p:custDataLst>
            <p:extLst>
              <p:ext uri="{D42A27DB-BD31-4B8C-83A1-F6EECF244321}">
                <p14:modId xmlns:p14="http://schemas.microsoft.com/office/powerpoint/2010/main" val="329859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347" imgH="348" progId="TCLayout.ActiveDocument.1">
                  <p:embed/>
                </p:oleObj>
              </mc:Choice>
              <mc:Fallback>
                <p:oleObj name="think-cell Slide" r:id="rId30" imgW="347" imgH="348" progId="TCLayout.ActiveDocument.1">
                  <p:embed/>
                  <p:pic>
                    <p:nvPicPr>
                      <p:cNvPr id="4" name="Objekt 3" hidden="1">
                        <a:extLst>
                          <a:ext uri="{FF2B5EF4-FFF2-40B4-BE49-F238E27FC236}">
                            <a16:creationId xmlns:a16="http://schemas.microsoft.com/office/drawing/2014/main" id="{B2C9C96C-579A-4BA5-8CFB-DF20672B5DCC}"/>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da-DK" smtClean="0"/>
              <a:pPr/>
              <a:t>‹nr.›</a:t>
            </a:fld>
            <a:endParaRPr lang="da-DK"/>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da-DK"/>
          </a:p>
        </p:txBody>
      </p:sp>
    </p:spTree>
    <p:extLst>
      <p:ext uri="{BB962C8B-B14F-4D97-AF65-F5344CB8AC3E}">
        <p14:creationId xmlns:p14="http://schemas.microsoft.com/office/powerpoint/2010/main" val="21083351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BA973B-0E69-4528-8D3C-C5B596DD1EBC}"/>
              </a:ext>
            </a:extLst>
          </p:cNvPr>
          <p:cNvGraphicFramePr>
            <a:graphicFrameLocks noChangeAspect="1"/>
          </p:cNvGraphicFramePr>
          <p:nvPr userDrawn="1">
            <p:custDataLst>
              <p:tags r:id="rId20"/>
            </p:custDataLst>
            <p:extLst>
              <p:ext uri="{D42A27DB-BD31-4B8C-83A1-F6EECF244321}">
                <p14:modId xmlns:p14="http://schemas.microsoft.com/office/powerpoint/2010/main" val="3379746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47" imgH="348" progId="TCLayout.ActiveDocument.1">
                  <p:embed/>
                </p:oleObj>
              </mc:Choice>
              <mc:Fallback>
                <p:oleObj name="think-cell Slide" r:id="rId21" imgW="347" imgH="348" progId="TCLayout.ActiveDocument.1">
                  <p:embed/>
                  <p:pic>
                    <p:nvPicPr>
                      <p:cNvPr id="4" name="Object 3" hidden="1">
                        <a:extLst>
                          <a:ext uri="{FF2B5EF4-FFF2-40B4-BE49-F238E27FC236}">
                            <a16:creationId xmlns:a16="http://schemas.microsoft.com/office/drawing/2014/main" id="{23BA973B-0E69-4528-8D3C-C5B596DD1EBC}"/>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GB" err="1"/>
              <a:t>Overskrift</a:t>
            </a:r>
            <a:endParaRPr lang="en-GB"/>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en-GB" smtClean="0"/>
              <a:pPr/>
              <a:t>‹nr.›</a:t>
            </a:fld>
            <a:endParaRPr lang="en-GB"/>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eaLnBrk="1">
              <a:defRPr sz="600">
                <a:solidFill>
                  <a:schemeClr val="tx1"/>
                </a:solidFill>
                <a:latin typeface="+mj-lt"/>
              </a:defRPr>
            </a:lvl1pPr>
          </a:lstStyle>
          <a:p>
            <a:endParaRPr lang="en-GB"/>
          </a:p>
        </p:txBody>
      </p:sp>
    </p:spTree>
    <p:extLst>
      <p:ext uri="{BB962C8B-B14F-4D97-AF65-F5344CB8AC3E}">
        <p14:creationId xmlns:p14="http://schemas.microsoft.com/office/powerpoint/2010/main" val="3547949557"/>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Layout" Target="../slideLayouts/slideLayout215.xml"/><Relationship Id="rId1" Type="http://schemas.openxmlformats.org/officeDocument/2006/relationships/tags" Target="../tags/tag243.xml"/><Relationship Id="rId5" Type="http://schemas.openxmlformats.org/officeDocument/2006/relationships/image" Target="../media/image40.jpeg"/><Relationship Id="rId4" Type="http://schemas.openxmlformats.org/officeDocument/2006/relationships/image" Target="../media/image39.emf"/></Relationships>
</file>

<file path=ppt/slides/_rels/slide10.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100.jpeg"/><Relationship Id="rId18" Type="http://schemas.openxmlformats.org/officeDocument/2006/relationships/image" Target="../media/image105.png"/><Relationship Id="rId3" Type="http://schemas.openxmlformats.org/officeDocument/2006/relationships/notesSlide" Target="../notesSlides/notesSlide8.xml"/><Relationship Id="rId7" Type="http://schemas.openxmlformats.org/officeDocument/2006/relationships/image" Target="../media/image78.pn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slideLayout" Target="../slideLayouts/slideLayout102.xml"/><Relationship Id="rId16" Type="http://schemas.openxmlformats.org/officeDocument/2006/relationships/image" Target="../media/image103.jpeg"/><Relationship Id="rId1" Type="http://schemas.openxmlformats.org/officeDocument/2006/relationships/tags" Target="../tags/tag254.xml"/><Relationship Id="rId6" Type="http://schemas.openxmlformats.org/officeDocument/2006/relationships/image" Target="../media/image95.jpeg"/><Relationship Id="rId11" Type="http://schemas.openxmlformats.org/officeDocument/2006/relationships/image" Target="../media/image98.jpeg"/><Relationship Id="rId5" Type="http://schemas.openxmlformats.org/officeDocument/2006/relationships/image" Target="../media/image87.emf"/><Relationship Id="rId15" Type="http://schemas.openxmlformats.org/officeDocument/2006/relationships/image" Target="../media/image102.jpeg"/><Relationship Id="rId10" Type="http://schemas.openxmlformats.org/officeDocument/2006/relationships/image" Target="../media/image97.jpeg"/><Relationship Id="rId19" Type="http://schemas.microsoft.com/office/2007/relationships/hdphoto" Target="../media/hdphoto1.wdp"/><Relationship Id="rId4" Type="http://schemas.openxmlformats.org/officeDocument/2006/relationships/oleObject" Target="../embeddings/oleObject198.bin"/><Relationship Id="rId9" Type="http://schemas.openxmlformats.org/officeDocument/2006/relationships/image" Target="../media/image96.jpeg"/><Relationship Id="rId14" Type="http://schemas.openxmlformats.org/officeDocument/2006/relationships/image" Target="../media/image101.jpeg"/></Relationships>
</file>

<file path=ppt/slides/_rels/slide11.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75.png"/><Relationship Id="rId3" Type="http://schemas.openxmlformats.org/officeDocument/2006/relationships/notesSlide" Target="../notesSlides/notesSlide9.xml"/><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slideLayout" Target="../slideLayouts/slideLayout77.xml"/><Relationship Id="rId1" Type="http://schemas.openxmlformats.org/officeDocument/2006/relationships/tags" Target="../tags/tag255.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21.emf"/><Relationship Id="rId10" Type="http://schemas.openxmlformats.org/officeDocument/2006/relationships/image" Target="../media/image110.jpeg"/><Relationship Id="rId4" Type="http://schemas.openxmlformats.org/officeDocument/2006/relationships/oleObject" Target="../embeddings/oleObject199.bin"/><Relationship Id="rId9" Type="http://schemas.openxmlformats.org/officeDocument/2006/relationships/image" Target="../media/image109.jpeg"/><Relationship Id="rId14" Type="http://schemas.openxmlformats.org/officeDocument/2006/relationships/image" Target="../media/image113.png"/></Relationships>
</file>

<file path=ppt/slides/_rels/slide12.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svg"/><Relationship Id="rId3" Type="http://schemas.openxmlformats.org/officeDocument/2006/relationships/notesSlide" Target="../notesSlides/notesSlide10.xml"/><Relationship Id="rId7" Type="http://schemas.openxmlformats.org/officeDocument/2006/relationships/image" Target="../media/image115.jpeg"/><Relationship Id="rId12" Type="http://schemas.openxmlformats.org/officeDocument/2006/relationships/image" Target="../media/image120.png"/><Relationship Id="rId2" Type="http://schemas.openxmlformats.org/officeDocument/2006/relationships/slideLayout" Target="../slideLayouts/slideLayout30.xml"/><Relationship Id="rId1" Type="http://schemas.openxmlformats.org/officeDocument/2006/relationships/tags" Target="../tags/tag256.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41.emf"/><Relationship Id="rId15" Type="http://schemas.openxmlformats.org/officeDocument/2006/relationships/image" Target="../media/image82.png"/><Relationship Id="rId10" Type="http://schemas.openxmlformats.org/officeDocument/2006/relationships/image" Target="../media/image118.jpeg"/><Relationship Id="rId4" Type="http://schemas.openxmlformats.org/officeDocument/2006/relationships/oleObject" Target="../embeddings/oleObject200.bin"/><Relationship Id="rId9" Type="http://schemas.openxmlformats.org/officeDocument/2006/relationships/image" Target="../media/image117.jpeg"/><Relationship Id="rId14" Type="http://schemas.openxmlformats.org/officeDocument/2006/relationships/image" Target="../media/image81.png"/></Relationships>
</file>

<file path=ppt/slides/_rels/slide1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oleObject" Target="../embeddings/oleObject201.bin"/><Relationship Id="rId7" Type="http://schemas.openxmlformats.org/officeDocument/2006/relationships/image" Target="../media/image123.jpeg"/><Relationship Id="rId2" Type="http://schemas.openxmlformats.org/officeDocument/2006/relationships/slideLayout" Target="../slideLayouts/slideLayout30.xml"/><Relationship Id="rId1" Type="http://schemas.openxmlformats.org/officeDocument/2006/relationships/tags" Target="../tags/tag257.xml"/><Relationship Id="rId6" Type="http://schemas.openxmlformats.org/officeDocument/2006/relationships/image" Target="../media/image80.png"/><Relationship Id="rId11" Type="http://schemas.openxmlformats.org/officeDocument/2006/relationships/image" Target="../media/image127.png"/><Relationship Id="rId5" Type="http://schemas.openxmlformats.org/officeDocument/2006/relationships/image" Target="../media/image122.jpeg"/><Relationship Id="rId10" Type="http://schemas.openxmlformats.org/officeDocument/2006/relationships/image" Target="../media/image126.jpeg"/><Relationship Id="rId4" Type="http://schemas.openxmlformats.org/officeDocument/2006/relationships/image" Target="../media/image41.emf"/><Relationship Id="rId9" Type="http://schemas.openxmlformats.org/officeDocument/2006/relationships/image" Target="../media/image125.jpeg"/></Relationships>
</file>

<file path=ppt/slides/_rels/slide14.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png"/><Relationship Id="rId3" Type="http://schemas.openxmlformats.org/officeDocument/2006/relationships/video" Target="../media/media1.mp4"/><Relationship Id="rId21" Type="http://schemas.openxmlformats.org/officeDocument/2006/relationships/image" Target="../media/image141.png"/><Relationship Id="rId7" Type="http://schemas.openxmlformats.org/officeDocument/2006/relationships/image" Target="../media/image39.emf"/><Relationship Id="rId12" Type="http://schemas.openxmlformats.org/officeDocument/2006/relationships/image" Target="../media/image132.png"/><Relationship Id="rId17" Type="http://schemas.openxmlformats.org/officeDocument/2006/relationships/image" Target="../media/image137.png"/><Relationship Id="rId2" Type="http://schemas.microsoft.com/office/2007/relationships/media" Target="../media/media1.mp4"/><Relationship Id="rId16" Type="http://schemas.openxmlformats.org/officeDocument/2006/relationships/image" Target="../media/image136.png"/><Relationship Id="rId20" Type="http://schemas.openxmlformats.org/officeDocument/2006/relationships/image" Target="../media/image140.png"/><Relationship Id="rId1" Type="http://schemas.openxmlformats.org/officeDocument/2006/relationships/tags" Target="../tags/tag258.xml"/><Relationship Id="rId6" Type="http://schemas.openxmlformats.org/officeDocument/2006/relationships/oleObject" Target="../embeddings/oleObject202.bin"/><Relationship Id="rId11" Type="http://schemas.openxmlformats.org/officeDocument/2006/relationships/image" Target="../media/image131.png"/><Relationship Id="rId5" Type="http://schemas.openxmlformats.org/officeDocument/2006/relationships/notesSlide" Target="../notesSlides/notesSlide11.xml"/><Relationship Id="rId15" Type="http://schemas.openxmlformats.org/officeDocument/2006/relationships/image" Target="../media/image135.png"/><Relationship Id="rId23" Type="http://schemas.openxmlformats.org/officeDocument/2006/relationships/image" Target="../media/image79.svg"/><Relationship Id="rId10" Type="http://schemas.openxmlformats.org/officeDocument/2006/relationships/image" Target="../media/image130.png"/><Relationship Id="rId19" Type="http://schemas.openxmlformats.org/officeDocument/2006/relationships/image" Target="../media/image139.png"/><Relationship Id="rId4" Type="http://schemas.openxmlformats.org/officeDocument/2006/relationships/slideLayout" Target="../slideLayouts/slideLayout91.xml"/><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12.xml"/><Relationship Id="rId7" Type="http://schemas.openxmlformats.org/officeDocument/2006/relationships/image" Target="../media/image143.png"/><Relationship Id="rId2" Type="http://schemas.openxmlformats.org/officeDocument/2006/relationships/slideLayout" Target="../slideLayouts/slideLayout30.xml"/><Relationship Id="rId1" Type="http://schemas.openxmlformats.org/officeDocument/2006/relationships/tags" Target="../tags/tag259.xml"/><Relationship Id="rId6" Type="http://schemas.openxmlformats.org/officeDocument/2006/relationships/image" Target="../media/image142.png"/><Relationship Id="rId5" Type="http://schemas.openxmlformats.org/officeDocument/2006/relationships/image" Target="../media/image21.emf"/><Relationship Id="rId4" Type="http://schemas.openxmlformats.org/officeDocument/2006/relationships/oleObject" Target="../embeddings/oleObject203.bin"/></Relationships>
</file>

<file path=ppt/slides/_rels/slide16.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52.png"/><Relationship Id="rId18" Type="http://schemas.openxmlformats.org/officeDocument/2006/relationships/image" Target="../media/image157.svg"/><Relationship Id="rId26" Type="http://schemas.openxmlformats.org/officeDocument/2006/relationships/image" Target="../media/image165.svg"/><Relationship Id="rId3" Type="http://schemas.openxmlformats.org/officeDocument/2006/relationships/notesSlide" Target="../notesSlides/notesSlide13.xml"/><Relationship Id="rId21" Type="http://schemas.openxmlformats.org/officeDocument/2006/relationships/image" Target="../media/image160.png"/><Relationship Id="rId7" Type="http://schemas.openxmlformats.org/officeDocument/2006/relationships/image" Target="../media/image146.png"/><Relationship Id="rId12" Type="http://schemas.openxmlformats.org/officeDocument/2006/relationships/image" Target="../media/image151.svg"/><Relationship Id="rId17" Type="http://schemas.openxmlformats.org/officeDocument/2006/relationships/image" Target="../media/image156.png"/><Relationship Id="rId25" Type="http://schemas.openxmlformats.org/officeDocument/2006/relationships/image" Target="../media/image164.png"/><Relationship Id="rId2" Type="http://schemas.openxmlformats.org/officeDocument/2006/relationships/slideLayout" Target="../slideLayouts/slideLayout30.xml"/><Relationship Id="rId16" Type="http://schemas.openxmlformats.org/officeDocument/2006/relationships/image" Target="../media/image155.svg"/><Relationship Id="rId20" Type="http://schemas.openxmlformats.org/officeDocument/2006/relationships/image" Target="../media/image159.svg"/><Relationship Id="rId1" Type="http://schemas.openxmlformats.org/officeDocument/2006/relationships/tags" Target="../tags/tag260.xml"/><Relationship Id="rId6" Type="http://schemas.openxmlformats.org/officeDocument/2006/relationships/image" Target="../media/image145.png"/><Relationship Id="rId11" Type="http://schemas.openxmlformats.org/officeDocument/2006/relationships/image" Target="../media/image150.png"/><Relationship Id="rId24" Type="http://schemas.openxmlformats.org/officeDocument/2006/relationships/image" Target="../media/image163.svg"/><Relationship Id="rId5" Type="http://schemas.openxmlformats.org/officeDocument/2006/relationships/image" Target="../media/image21.emf"/><Relationship Id="rId15" Type="http://schemas.openxmlformats.org/officeDocument/2006/relationships/image" Target="../media/image154.png"/><Relationship Id="rId23" Type="http://schemas.openxmlformats.org/officeDocument/2006/relationships/image" Target="../media/image162.png"/><Relationship Id="rId28" Type="http://schemas.openxmlformats.org/officeDocument/2006/relationships/image" Target="../media/image167.svg"/><Relationship Id="rId10" Type="http://schemas.openxmlformats.org/officeDocument/2006/relationships/image" Target="../media/image149.svg"/><Relationship Id="rId19" Type="http://schemas.openxmlformats.org/officeDocument/2006/relationships/image" Target="../media/image158.png"/><Relationship Id="rId4" Type="http://schemas.openxmlformats.org/officeDocument/2006/relationships/oleObject" Target="../embeddings/oleObject204.bin"/><Relationship Id="rId9" Type="http://schemas.openxmlformats.org/officeDocument/2006/relationships/image" Target="../media/image148.png"/><Relationship Id="rId14" Type="http://schemas.openxmlformats.org/officeDocument/2006/relationships/image" Target="../media/image153.svg"/><Relationship Id="rId22" Type="http://schemas.openxmlformats.org/officeDocument/2006/relationships/image" Target="../media/image161.svg"/><Relationship Id="rId27" Type="http://schemas.openxmlformats.org/officeDocument/2006/relationships/image" Target="../media/image166.png"/></Relationships>
</file>

<file path=ppt/slides/_rels/slide17.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18" Type="http://schemas.openxmlformats.org/officeDocument/2006/relationships/image" Target="../media/image179.jpeg"/><Relationship Id="rId3" Type="http://schemas.openxmlformats.org/officeDocument/2006/relationships/slideLayout" Target="../slideLayouts/slideLayout78.xml"/><Relationship Id="rId21" Type="http://schemas.openxmlformats.org/officeDocument/2006/relationships/image" Target="../media/image182.jpeg"/><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78.png"/><Relationship Id="rId2" Type="http://schemas.openxmlformats.org/officeDocument/2006/relationships/tags" Target="../tags/tag262.xml"/><Relationship Id="rId16" Type="http://schemas.openxmlformats.org/officeDocument/2006/relationships/image" Target="../media/image177.png"/><Relationship Id="rId20" Type="http://schemas.openxmlformats.org/officeDocument/2006/relationships/image" Target="../media/image181.jpeg"/><Relationship Id="rId1" Type="http://schemas.openxmlformats.org/officeDocument/2006/relationships/tags" Target="../tags/tag261.xml"/><Relationship Id="rId6" Type="http://schemas.openxmlformats.org/officeDocument/2006/relationships/image" Target="../media/image21.emf"/><Relationship Id="rId11" Type="http://schemas.openxmlformats.org/officeDocument/2006/relationships/image" Target="../media/image172.png"/><Relationship Id="rId5" Type="http://schemas.openxmlformats.org/officeDocument/2006/relationships/oleObject" Target="../embeddings/oleObject205.bin"/><Relationship Id="rId15" Type="http://schemas.openxmlformats.org/officeDocument/2006/relationships/image" Target="../media/image176.png"/><Relationship Id="rId10" Type="http://schemas.openxmlformats.org/officeDocument/2006/relationships/image" Target="../media/image171.png"/><Relationship Id="rId19" Type="http://schemas.openxmlformats.org/officeDocument/2006/relationships/image" Target="../media/image180.jpeg"/><Relationship Id="rId4" Type="http://schemas.openxmlformats.org/officeDocument/2006/relationships/notesSlide" Target="../notesSlides/notesSlide14.xml"/><Relationship Id="rId9" Type="http://schemas.openxmlformats.org/officeDocument/2006/relationships/image" Target="../media/image170.png"/><Relationship Id="rId14" Type="http://schemas.openxmlformats.org/officeDocument/2006/relationships/image" Target="../media/image1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0.xml"/><Relationship Id="rId1" Type="http://schemas.openxmlformats.org/officeDocument/2006/relationships/tags" Target="../tags/tag244.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oleObject" Target="../embeddings/oleObject190.bin"/></Relationships>
</file>

<file path=ppt/slides/_rels/slide2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0.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3.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5.xml"/><Relationship Id="rId1" Type="http://schemas.openxmlformats.org/officeDocument/2006/relationships/slideLayout" Target="../slideLayouts/slideLayout93.xml"/><Relationship Id="rId4" Type="http://schemas.openxmlformats.org/officeDocument/2006/relationships/image" Target="../media/image193.png"/></Relationships>
</file>

<file path=ppt/slides/_rels/slide3.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notesSlide" Target="../notesSlides/notesSlide2.xml"/><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slideLayout" Target="../slideLayouts/slideLayout103.xml"/><Relationship Id="rId1" Type="http://schemas.openxmlformats.org/officeDocument/2006/relationships/tags" Target="../tags/tag245.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emf"/><Relationship Id="rId15" Type="http://schemas.openxmlformats.org/officeDocument/2006/relationships/image" Target="../media/image53.jpeg"/><Relationship Id="rId10" Type="http://schemas.openxmlformats.org/officeDocument/2006/relationships/image" Target="../media/image48.png"/><Relationship Id="rId4" Type="http://schemas.openxmlformats.org/officeDocument/2006/relationships/oleObject" Target="../embeddings/oleObject191.bin"/><Relationship Id="rId9" Type="http://schemas.openxmlformats.org/officeDocument/2006/relationships/image" Target="../media/image47.jpeg"/><Relationship Id="rId14" Type="http://schemas.openxmlformats.org/officeDocument/2006/relationships/image" Target="../media/image52.jpeg"/></Relationships>
</file>

<file path=ppt/slides/_rels/slide3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6.xml"/><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7.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6.jpeg"/><Relationship Id="rId2" Type="http://schemas.openxmlformats.org/officeDocument/2006/relationships/slideLayout" Target="../slideLayouts/slideLayout215.xml"/><Relationship Id="rId1" Type="http://schemas.openxmlformats.org/officeDocument/2006/relationships/tags" Target="../tags/tag246.x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oleObject" Target="../embeddings/oleObject192.bin"/></Relationships>
</file>

<file path=ppt/slides/_rels/slide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40.xml"/><Relationship Id="rId7" Type="http://schemas.openxmlformats.org/officeDocument/2006/relationships/image" Target="../media/image58.pn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57.jpeg"/><Relationship Id="rId5" Type="http://schemas.openxmlformats.org/officeDocument/2006/relationships/image" Target="../media/image21.emf"/><Relationship Id="rId10" Type="http://schemas.openxmlformats.org/officeDocument/2006/relationships/image" Target="../media/image61.jpeg"/><Relationship Id="rId4" Type="http://schemas.openxmlformats.org/officeDocument/2006/relationships/oleObject" Target="../embeddings/oleObject193.bin"/><Relationship Id="rId9" Type="http://schemas.openxmlformats.org/officeDocument/2006/relationships/image" Target="../media/image60.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slideLayout" Target="../slideLayouts/slideLayout78.xml"/><Relationship Id="rId21" Type="http://schemas.openxmlformats.org/officeDocument/2006/relationships/image" Target="../media/image73.png"/><Relationship Id="rId7" Type="http://schemas.openxmlformats.org/officeDocument/2006/relationships/image" Target="../media/image40.jpe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tags" Target="../tags/tag250.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tags" Target="../tags/tag249.xml"/><Relationship Id="rId6" Type="http://schemas.openxmlformats.org/officeDocument/2006/relationships/image" Target="../media/image21.emf"/><Relationship Id="rId11" Type="http://schemas.openxmlformats.org/officeDocument/2006/relationships/image" Target="../media/image63.svg"/><Relationship Id="rId5" Type="http://schemas.openxmlformats.org/officeDocument/2006/relationships/oleObject" Target="../embeddings/oleObject194.bin"/><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png"/><Relationship Id="rId19" Type="http://schemas.openxmlformats.org/officeDocument/2006/relationships/image" Target="../media/image71.jpeg"/><Relationship Id="rId4" Type="http://schemas.openxmlformats.org/officeDocument/2006/relationships/notesSlide" Target="../notesSlides/notesSlide4.xml"/><Relationship Id="rId9" Type="http://schemas.openxmlformats.org/officeDocument/2006/relationships/image" Target="../media/image37.svg"/><Relationship Id="rId14" Type="http://schemas.openxmlformats.org/officeDocument/2006/relationships/image" Target="../media/image66.png"/><Relationship Id="rId22" Type="http://schemas.openxmlformats.org/officeDocument/2006/relationships/image" Target="../media/image74.png"/></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notesSlide" Target="../notesSlides/notesSlide5.xml"/><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slideLayout" Target="../slideLayouts/slideLayout98.xml"/><Relationship Id="rId1" Type="http://schemas.openxmlformats.org/officeDocument/2006/relationships/tags" Target="../tags/tag251.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54.emf"/><Relationship Id="rId10" Type="http://schemas.openxmlformats.org/officeDocument/2006/relationships/image" Target="../media/image80.png"/><Relationship Id="rId4" Type="http://schemas.openxmlformats.org/officeDocument/2006/relationships/oleObject" Target="../embeddings/oleObject195.bin"/><Relationship Id="rId9" Type="http://schemas.openxmlformats.org/officeDocument/2006/relationships/image" Target="../media/image79.svg"/></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6.xml"/><Relationship Id="rId7" Type="http://schemas.openxmlformats.org/officeDocument/2006/relationships/image" Target="../media/image80.png"/><Relationship Id="rId2" Type="http://schemas.openxmlformats.org/officeDocument/2006/relationships/slideLayout" Target="../slideLayouts/slideLayout30.xml"/><Relationship Id="rId1" Type="http://schemas.openxmlformats.org/officeDocument/2006/relationships/tags" Target="../tags/tag252.xml"/><Relationship Id="rId6" Type="http://schemas.openxmlformats.org/officeDocument/2006/relationships/image" Target="../media/image85.png"/><Relationship Id="rId5" Type="http://schemas.openxmlformats.org/officeDocument/2006/relationships/image" Target="../media/image84.emf"/><Relationship Id="rId10" Type="http://schemas.openxmlformats.org/officeDocument/2006/relationships/image" Target="../media/image86.png"/><Relationship Id="rId4" Type="http://schemas.openxmlformats.org/officeDocument/2006/relationships/oleObject" Target="../embeddings/oleObject196.bin"/><Relationship Id="rId9" Type="http://schemas.openxmlformats.org/officeDocument/2006/relationships/image" Target="../media/image82.pn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4.png"/><Relationship Id="rId3" Type="http://schemas.openxmlformats.org/officeDocument/2006/relationships/notesSlide" Target="../notesSlides/notesSlide7.xml"/><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slideLayout" Target="../slideLayouts/slideLayout104.xml"/><Relationship Id="rId1" Type="http://schemas.openxmlformats.org/officeDocument/2006/relationships/tags" Target="../tags/tag253.xml"/><Relationship Id="rId6" Type="http://schemas.openxmlformats.org/officeDocument/2006/relationships/image" Target="../media/image88.jpeg"/><Relationship Id="rId11" Type="http://schemas.openxmlformats.org/officeDocument/2006/relationships/image" Target="../media/image92.svg"/><Relationship Id="rId5" Type="http://schemas.openxmlformats.org/officeDocument/2006/relationships/image" Target="../media/image87.emf"/><Relationship Id="rId10" Type="http://schemas.openxmlformats.org/officeDocument/2006/relationships/image" Target="../media/image91.png"/><Relationship Id="rId4" Type="http://schemas.openxmlformats.org/officeDocument/2006/relationships/oleObject" Target="../embeddings/oleObject197.bin"/><Relationship Id="rId9" Type="http://schemas.openxmlformats.org/officeDocument/2006/relationships/image" Target="../media/image9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12F2130-B75B-4E80-B34D-52C07A2B41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712F2130-B75B-4E80-B34D-52C07A2B41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descr="Et billede, der indeholder udendørs, græs, himmel, felt&#10;&#10;Automatisk genereret beskrivelse">
            <a:extLst>
              <a:ext uri="{FF2B5EF4-FFF2-40B4-BE49-F238E27FC236}">
                <a16:creationId xmlns:a16="http://schemas.microsoft.com/office/drawing/2014/main" id="{F3F9ED33-D833-4CA9-BE75-432420E636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7" name="Rektangel 6">
            <a:extLst>
              <a:ext uri="{FF2B5EF4-FFF2-40B4-BE49-F238E27FC236}">
                <a16:creationId xmlns:a16="http://schemas.microsoft.com/office/drawing/2014/main" id="{E2F09ABD-039C-45C8-80FC-D1B87D902953}"/>
              </a:ext>
            </a:extLst>
          </p:cNvPr>
          <p:cNvSpPr/>
          <p:nvPr/>
        </p:nvSpPr>
        <p:spPr>
          <a:xfrm>
            <a:off x="0" y="3877408"/>
            <a:ext cx="9010996" cy="2142392"/>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1600" b="0" i="0" u="none" strike="noStrike" kern="1200" cap="none" spc="0" normalizeH="0" baseline="0" noProof="0">
                <a:ln>
                  <a:noFill/>
                </a:ln>
                <a:solidFill>
                  <a:srgbClr val="FFFFFF"/>
                </a:solidFill>
                <a:effectLst/>
                <a:uLnTx/>
                <a:uFillTx/>
                <a:latin typeface="COOP"/>
                <a:ea typeface="+mn-ea"/>
                <a:cs typeface="+mn-cs"/>
              </a:rPr>
              <a:t>2027 COOP STRATEGI</a:t>
            </a:r>
            <a:br>
              <a:rPr kumimoji="0" lang="da-DK" sz="9600" b="1" i="0" u="none" strike="noStrike" kern="1200" cap="none" spc="0" normalizeH="0" baseline="0" noProof="0">
                <a:ln>
                  <a:noFill/>
                </a:ln>
                <a:solidFill>
                  <a:srgbClr val="FFFFFF"/>
                </a:solidFill>
                <a:effectLst/>
                <a:uLnTx/>
                <a:uFillTx/>
                <a:latin typeface="COOP"/>
                <a:ea typeface="+mn-ea"/>
                <a:cs typeface="+mn-cs"/>
              </a:rPr>
            </a:br>
            <a:r>
              <a:rPr kumimoji="0" lang="da-DK" sz="6600" b="1" i="0" u="none" strike="noStrike" kern="1200" cap="none" spc="0" normalizeH="0" baseline="0" noProof="0">
                <a:ln>
                  <a:noFill/>
                </a:ln>
                <a:solidFill>
                  <a:srgbClr val="FFFFFF"/>
                </a:solidFill>
                <a:effectLst/>
                <a:uLnTx/>
                <a:uFillTx/>
                <a:latin typeface="COOP"/>
                <a:ea typeface="+mn-ea"/>
                <a:cs typeface="+mn-cs"/>
              </a:rPr>
              <a:t>FREMTIDENS COOP</a:t>
            </a:r>
            <a:endParaRPr kumimoji="0" lang="da-DK" sz="4000" b="1" i="0" u="none" strike="noStrike" kern="1200" cap="none" spc="0" normalizeH="0" baseline="0" noProof="0">
              <a:ln>
                <a:noFill/>
              </a:ln>
              <a:solidFill>
                <a:srgbClr val="FFFFFF"/>
              </a:solidFill>
              <a:effectLst/>
              <a:uLnTx/>
              <a:uFillTx/>
              <a:latin typeface="COOP"/>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2800" b="0" i="0" u="none" strike="noStrike" kern="1200" cap="none" spc="0" normalizeH="0" baseline="0" noProof="0">
                <a:ln>
                  <a:noFill/>
                </a:ln>
                <a:solidFill>
                  <a:srgbClr val="FFFFFF"/>
                </a:solidFill>
                <a:effectLst/>
                <a:uLnTx/>
                <a:uFillTx/>
                <a:latin typeface="COOP"/>
                <a:ea typeface="+mn-ea"/>
                <a:cs typeface="+mn-cs"/>
              </a:rPr>
              <a:t>Et enkelt, effektivt og vindende COOP</a:t>
            </a:r>
          </a:p>
        </p:txBody>
      </p:sp>
    </p:spTree>
    <p:extLst>
      <p:ext uri="{BB962C8B-B14F-4D97-AF65-F5344CB8AC3E}">
        <p14:creationId xmlns:p14="http://schemas.microsoft.com/office/powerpoint/2010/main" val="329969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3FA9D917-E2CA-4A1F-8E8B-371EE2A2AFDF}"/>
              </a:ext>
            </a:extLst>
          </p:cNvPr>
          <p:cNvGraphicFramePr>
            <a:graphicFrameLocks noChangeAspect="1"/>
          </p:cNvGraphicFramePr>
          <p:nvPr>
            <p:custDataLst>
              <p:tags r:id="rId1"/>
            </p:custDataLst>
            <p:extLst>
              <p:ext uri="{D42A27DB-BD31-4B8C-83A1-F6EECF244321}">
                <p14:modId xmlns:p14="http://schemas.microsoft.com/office/powerpoint/2010/main" val="2606037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14" name="Objekt 13" hidden="1">
                        <a:extLst>
                          <a:ext uri="{FF2B5EF4-FFF2-40B4-BE49-F238E27FC236}">
                            <a16:creationId xmlns:a16="http://schemas.microsoft.com/office/drawing/2014/main" id="{3FA9D917-E2CA-4A1F-8E8B-371EE2A2AF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1" name="Picture 20" descr="A bowl of food next to a piece of bread&#10;&#10;Description automatically generated">
            <a:extLst>
              <a:ext uri="{FF2B5EF4-FFF2-40B4-BE49-F238E27FC236}">
                <a16:creationId xmlns:a16="http://schemas.microsoft.com/office/drawing/2014/main" id="{F1B4A076-E024-4B8D-BE92-6421EF705AEA}"/>
              </a:ext>
            </a:extLst>
          </p:cNvPr>
          <p:cNvPicPr>
            <a:picLocks noChangeAspect="1"/>
          </p:cNvPicPr>
          <p:nvPr/>
        </p:nvPicPr>
        <p:blipFill>
          <a:blip r:embed="rId6"/>
          <a:stretch>
            <a:fillRect/>
          </a:stretch>
        </p:blipFill>
        <p:spPr>
          <a:xfrm rot="10800000">
            <a:off x="3402603" y="865921"/>
            <a:ext cx="2702946" cy="2621858"/>
          </a:xfrm>
          <a:prstGeom prst="rect">
            <a:avLst/>
          </a:prstGeom>
        </p:spPr>
      </p:pic>
      <p:sp>
        <p:nvSpPr>
          <p:cNvPr id="30" name="Rectangle 29">
            <a:extLst>
              <a:ext uri="{FF2B5EF4-FFF2-40B4-BE49-F238E27FC236}">
                <a16:creationId xmlns:a16="http://schemas.microsoft.com/office/drawing/2014/main" id="{C7983ABC-A25E-4CE1-B112-1F226E98404C}"/>
              </a:ext>
            </a:extLst>
          </p:cNvPr>
          <p:cNvSpPr/>
          <p:nvPr/>
        </p:nvSpPr>
        <p:spPr>
          <a:xfrm>
            <a:off x="5651502" y="6550905"/>
            <a:ext cx="1239492" cy="19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67">
            <a:extLst>
              <a:ext uri="{FF2B5EF4-FFF2-40B4-BE49-F238E27FC236}">
                <a16:creationId xmlns:a16="http://schemas.microsoft.com/office/drawing/2014/main" id="{72A0F4F1-8D29-4C64-984F-9A0E00F78B3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60883" y="6550905"/>
            <a:ext cx="692014" cy="198770"/>
          </a:xfrm>
          <a:prstGeom prst="rect">
            <a:avLst/>
          </a:prstGeom>
        </p:spPr>
      </p:pic>
      <p:sp>
        <p:nvSpPr>
          <p:cNvPr id="3" name="Slide Number Placeholder 2">
            <a:extLst>
              <a:ext uri="{FF2B5EF4-FFF2-40B4-BE49-F238E27FC236}">
                <a16:creationId xmlns:a16="http://schemas.microsoft.com/office/drawing/2014/main" id="{79B4084E-B445-4A31-9A4C-22BEF90D1409}"/>
              </a:ext>
            </a:extLst>
          </p:cNvPr>
          <p:cNvSpPr>
            <a:spLocks noGrp="1"/>
          </p:cNvSpPr>
          <p:nvPr>
            <p:ph type="sldNum" sz="quarter" idx="11"/>
          </p:nvPr>
        </p:nvSpPr>
        <p:spPr/>
        <p:txBody>
          <a:bodyPr/>
          <a:lstStyle/>
          <a:p>
            <a:fld id="{8873C856-2D42-774B-9F3D-A3E810E10692}" type="slidenum">
              <a:rPr lang="en-GB" smtClean="0"/>
              <a:t>10</a:t>
            </a:fld>
            <a:endParaRPr lang="en-GB"/>
          </a:p>
        </p:txBody>
      </p:sp>
      <p:pic>
        <p:nvPicPr>
          <p:cNvPr id="36" name="Picture 35" descr="A pie with berries on top&#10;&#10;Description automatically generated">
            <a:extLst>
              <a:ext uri="{FF2B5EF4-FFF2-40B4-BE49-F238E27FC236}">
                <a16:creationId xmlns:a16="http://schemas.microsoft.com/office/drawing/2014/main" id="{5FB7AFA4-D094-4259-8F58-A8A805471C9C}"/>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97983" y="2548406"/>
            <a:ext cx="1761188" cy="1761188"/>
          </a:xfrm>
          <a:prstGeom prst="rect">
            <a:avLst/>
          </a:prstGeom>
        </p:spPr>
      </p:pic>
      <p:pic>
        <p:nvPicPr>
          <p:cNvPr id="40" name="Picture 39" descr="A group of chocolates and chocolate candies&#10;&#10;Description automatically generated">
            <a:extLst>
              <a:ext uri="{FF2B5EF4-FFF2-40B4-BE49-F238E27FC236}">
                <a16:creationId xmlns:a16="http://schemas.microsoft.com/office/drawing/2014/main" id="{45A6AB52-CA00-4688-B866-BF8EA03A2A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34" y="0"/>
            <a:ext cx="6598746" cy="6851186"/>
          </a:xfrm>
          <a:prstGeom prst="rect">
            <a:avLst/>
          </a:prstGeom>
        </p:spPr>
      </p:pic>
      <p:pic>
        <p:nvPicPr>
          <p:cNvPr id="46" name="Picture 45" descr="A chocolate bar with a broken bar&#10;&#10;Description automatically generated with medium confidence">
            <a:extLst>
              <a:ext uri="{FF2B5EF4-FFF2-40B4-BE49-F238E27FC236}">
                <a16:creationId xmlns:a16="http://schemas.microsoft.com/office/drawing/2014/main" id="{6F2B3DD3-BAFB-48B8-9E34-FFE3628089D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8473579" y="6813"/>
            <a:ext cx="3717083" cy="4753873"/>
          </a:xfrm>
          <a:prstGeom prst="rect">
            <a:avLst/>
          </a:prstGeom>
        </p:spPr>
      </p:pic>
      <p:pic>
        <p:nvPicPr>
          <p:cNvPr id="15" name="Picture 14" descr="A chocolate bar with a white label&#10;&#10;Description automatically generated">
            <a:extLst>
              <a:ext uri="{FF2B5EF4-FFF2-40B4-BE49-F238E27FC236}">
                <a16:creationId xmlns:a16="http://schemas.microsoft.com/office/drawing/2014/main" id="{779AC68B-36E4-475F-8C31-18675D1A9CBD}"/>
              </a:ext>
            </a:extLst>
          </p:cNvPr>
          <p:cNvPicPr>
            <a:picLocks noChangeAspect="1"/>
          </p:cNvPicPr>
          <p:nvPr/>
        </p:nvPicPr>
        <p:blipFill>
          <a:blip r:embed="rId12"/>
          <a:stretch>
            <a:fillRect/>
          </a:stretch>
        </p:blipFill>
        <p:spPr>
          <a:xfrm>
            <a:off x="8724404" y="520243"/>
            <a:ext cx="1024223" cy="2028163"/>
          </a:xfrm>
          <a:prstGeom prst="rect">
            <a:avLst/>
          </a:prstGeom>
        </p:spPr>
      </p:pic>
      <p:pic>
        <p:nvPicPr>
          <p:cNvPr id="18" name="Picture 12" descr="Irma.dk - Nyt på hylderne">
            <a:extLst>
              <a:ext uri="{FF2B5EF4-FFF2-40B4-BE49-F238E27FC236}">
                <a16:creationId xmlns:a16="http://schemas.microsoft.com/office/drawing/2014/main" id="{F2616E6B-938E-435D-B75C-B6452EEAB67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25281" y="-1"/>
            <a:ext cx="3644529" cy="366280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hand holding food in bowls&#10;&#10;Description automatically generated">
            <a:extLst>
              <a:ext uri="{FF2B5EF4-FFF2-40B4-BE49-F238E27FC236}">
                <a16:creationId xmlns:a16="http://schemas.microsoft.com/office/drawing/2014/main" id="{5D77DC1E-DAE2-4FDF-9F5D-FA4763BB2F6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5400000">
            <a:off x="6909783" y="1578305"/>
            <a:ext cx="3188380" cy="7357383"/>
          </a:xfrm>
          <a:prstGeom prst="rect">
            <a:avLst/>
          </a:prstGeom>
        </p:spPr>
      </p:pic>
      <p:pic>
        <p:nvPicPr>
          <p:cNvPr id="7" name="Picture 6" descr="A jar of brown liquid&#10;&#10;Description automatically generated">
            <a:extLst>
              <a:ext uri="{FF2B5EF4-FFF2-40B4-BE49-F238E27FC236}">
                <a16:creationId xmlns:a16="http://schemas.microsoft.com/office/drawing/2014/main" id="{6DAD1ACD-7081-4795-B4E3-7B12FBBC70AD}"/>
              </a:ext>
            </a:extLst>
          </p:cNvPr>
          <p:cNvPicPr>
            <a:picLocks noChangeAspect="1"/>
          </p:cNvPicPr>
          <p:nvPr/>
        </p:nvPicPr>
        <p:blipFill>
          <a:blip r:embed="rId1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57765" y="3779711"/>
            <a:ext cx="1043360" cy="1043360"/>
          </a:xfrm>
          <a:prstGeom prst="rect">
            <a:avLst/>
          </a:prstGeom>
        </p:spPr>
      </p:pic>
      <p:pic>
        <p:nvPicPr>
          <p:cNvPr id="5" name="Picture 4" descr="A jar of green olives&#10;&#10;Description automatically generated">
            <a:extLst>
              <a:ext uri="{FF2B5EF4-FFF2-40B4-BE49-F238E27FC236}">
                <a16:creationId xmlns:a16="http://schemas.microsoft.com/office/drawing/2014/main" id="{DC54762F-EF01-4E66-8F45-131A1BCCD989}"/>
              </a:ext>
            </a:extLst>
          </p:cNvPr>
          <p:cNvPicPr>
            <a:picLocks noChangeAspect="1"/>
          </p:cNvPicPr>
          <p:nvPr/>
        </p:nvPicPr>
        <p:blipFill rotWithShape="1">
          <a:blip r:embed="rId1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1345820" y="3779711"/>
            <a:ext cx="836845" cy="1043359"/>
          </a:xfrm>
          <a:prstGeom prst="rect">
            <a:avLst/>
          </a:prstGeom>
        </p:spPr>
      </p:pic>
      <p:pic>
        <p:nvPicPr>
          <p:cNvPr id="38" name="Picture 37" descr="A jar of pickles with a green lid&#10;&#10;Description automatically generated">
            <a:extLst>
              <a:ext uri="{FF2B5EF4-FFF2-40B4-BE49-F238E27FC236}">
                <a16:creationId xmlns:a16="http://schemas.microsoft.com/office/drawing/2014/main" id="{526BC038-6C53-43BB-80C2-9D0369AE382F}"/>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23119" y="4001701"/>
            <a:ext cx="689951" cy="821370"/>
          </a:xfrm>
          <a:prstGeom prst="rect">
            <a:avLst/>
          </a:prstGeom>
        </p:spPr>
      </p:pic>
      <p:sp>
        <p:nvSpPr>
          <p:cNvPr id="4" name="Title 3">
            <a:extLst>
              <a:ext uri="{FF2B5EF4-FFF2-40B4-BE49-F238E27FC236}">
                <a16:creationId xmlns:a16="http://schemas.microsoft.com/office/drawing/2014/main" id="{0E9B396A-C17F-4487-A33E-2AF29B040E90}"/>
              </a:ext>
            </a:extLst>
          </p:cNvPr>
          <p:cNvSpPr>
            <a:spLocks noGrp="1"/>
          </p:cNvSpPr>
          <p:nvPr>
            <p:ph type="title"/>
          </p:nvPr>
        </p:nvSpPr>
        <p:spPr>
          <a:xfrm>
            <a:off x="157583" y="156833"/>
            <a:ext cx="4663930" cy="2061923"/>
          </a:xfrm>
          <a:noFill/>
        </p:spPr>
        <p:txBody>
          <a:bodyPr vert="horz" lIns="0" anchor="t">
            <a:normAutofit/>
          </a:bodyPr>
          <a:lstStyle/>
          <a:p>
            <a:r>
              <a:rPr lang="da-DK" sz="3200" b="1">
                <a:solidFill>
                  <a:srgbClr val="C31414"/>
                </a:solidFill>
                <a:latin typeface="+mj-lt"/>
              </a:rPr>
              <a:t>Irma er nu et landsdækkende mærke</a:t>
            </a:r>
            <a:endParaRPr lang="da-DK" sz="3200"/>
          </a:p>
        </p:txBody>
      </p:sp>
      <p:pic>
        <p:nvPicPr>
          <p:cNvPr id="1027" name="Picture 1026" descr="A close-up of a chocolate bar&#10;&#10;Description automatically generated">
            <a:extLst>
              <a:ext uri="{FF2B5EF4-FFF2-40B4-BE49-F238E27FC236}">
                <a16:creationId xmlns:a16="http://schemas.microsoft.com/office/drawing/2014/main" id="{FC0C7165-EDCA-4504-B710-B705A82A408F}"/>
              </a:ext>
            </a:extLst>
          </p:cNvPr>
          <p:cNvPicPr>
            <a:picLocks noChangeAspect="1"/>
          </p:cNvPicPr>
          <p:nvPr/>
        </p:nvPicPr>
        <p:blipFill>
          <a:blip r:embed="rId18" cstate="screen">
            <a:extLst>
              <a:ext uri="{BEBA8EAE-BF5A-486C-A8C5-ECC9F3942E4B}">
                <a14:imgProps xmlns:a14="http://schemas.microsoft.com/office/drawing/2010/main">
                  <a14:imgLayer r:embed="rId19">
                    <a14:imgEffect>
                      <a14:backgroundRemoval t="9989" b="91113" l="9945" r="89977">
                        <a14:foregroundMark x1="71809" y1="18610" x2="71809" y2="18610"/>
                        <a14:foregroundMark x1="59514" y1="18192" x2="68207" y2="18458"/>
                        <a14:foregroundMark x1="65074" y1="22560" x2="58496" y2="12343"/>
                        <a14:foregroundMark x1="58496" y1="12343" x2="57009" y2="20167"/>
                        <a14:foregroundMark x1="57009" y1="20167" x2="50509" y2="26814"/>
                        <a14:foregroundMark x1="50509" y1="26814" x2="33359" y2="30080"/>
                        <a14:foregroundMark x1="33359" y1="30080" x2="37353" y2="32624"/>
                        <a14:foregroundMark x1="28896" y1="40638" x2="51214" y2="37676"/>
                        <a14:foregroundMark x1="51214" y1="37676" x2="62099" y2="43107"/>
                        <a14:foregroundMark x1="62099" y1="43107" x2="60767" y2="52184"/>
                        <a14:foregroundMark x1="60767" y1="52184" x2="78622" y2="48272"/>
                        <a14:foregroundMark x1="78622" y1="48272" x2="86453" y2="44740"/>
                        <a14:foregroundMark x1="53015" y1="43373" x2="29601" y2="44626"/>
                        <a14:foregroundMark x1="29601" y1="44626" x2="44323" y2="42841"/>
                        <a14:foregroundMark x1="44323" y1="42841" x2="38449" y2="43107"/>
                        <a14:foregroundMark x1="47455" y1="45120" x2="21691" y2="37372"/>
                        <a14:foregroundMark x1="21691" y1="37372" x2="20752" y2="22864"/>
                        <a14:foregroundMark x1="20752" y1="22864" x2="30149" y2="14888"/>
                        <a14:foregroundMark x1="30149" y1="14888" x2="60689" y2="15913"/>
                        <a14:foregroundMark x1="60689" y1="15913" x2="63508" y2="35397"/>
                        <a14:foregroundMark x1="63508" y1="35397" x2="50666" y2="46107"/>
                        <a14:foregroundMark x1="50666" y1="46107" x2="44949" y2="47322"/>
                        <a14:foregroundMark x1="15427" y1="52070" x2="21065" y2="80099"/>
                        <a14:foregroundMark x1="21065" y1="80099" x2="43461" y2="87467"/>
                        <a14:foregroundMark x1="43461" y1="87467" x2="74080" y2="86669"/>
                        <a14:foregroundMark x1="74080" y1="86669" x2="84886" y2="75427"/>
                        <a14:foregroundMark x1="84886" y1="75427" x2="85670" y2="56134"/>
                        <a14:foregroundMark x1="85670" y1="56134" x2="66641" y2="48842"/>
                        <a14:foregroundMark x1="66641" y1="48842" x2="14879" y2="51918"/>
                        <a14:foregroundMark x1="19107" y1="15192" x2="19812" y2="23775"/>
                        <a14:foregroundMark x1="19812" y1="23775" x2="54973" y2="25028"/>
                        <a14:foregroundMark x1="54973" y1="25028" x2="53720" y2="16331"/>
                        <a14:foregroundMark x1="53720" y1="16331" x2="11825" y2="15458"/>
                        <a14:foregroundMark x1="11825" y1="15458" x2="11825" y2="15458"/>
                        <a14:foregroundMark x1="24745" y1="18344" x2="28661" y2="18458"/>
                        <a14:foregroundMark x1="32028" y1="19142" x2="46280" y2="19559"/>
                        <a14:foregroundMark x1="46280" y1="19559" x2="46907" y2="18990"/>
                        <a14:foregroundMark x1="40955" y1="18610" x2="20125" y2="18420"/>
                        <a14:foregroundMark x1="20125" y1="18420" x2="21613" y2="17243"/>
                        <a14:foregroundMark x1="43540" y1="86745" x2="47455" y2="86100"/>
                        <a14:foregroundMark x1="65936" y1="86365" x2="64291" y2="86213"/>
                        <a14:foregroundMark x1="30854" y1="88264" x2="30305" y2="87429"/>
                        <a14:foregroundMark x1="36492" y1="90961" x2="21770" y2="90695"/>
                        <a14:foregroundMark x1="21770" y1="90695" x2="24354" y2="83213"/>
                        <a14:foregroundMark x1="24354" y1="83213" x2="37666" y2="87201"/>
                        <a14:foregroundMark x1="37666" y1="87201" x2="36492" y2="91113"/>
                      </a14:backgroundRemoval>
                    </a14:imgEffect>
                  </a14:imgLayer>
                </a14:imgProps>
              </a:ext>
              <a:ext uri="{28A0092B-C50C-407E-A947-70E740481C1C}">
                <a14:useLocalDpi xmlns:a14="http://schemas.microsoft.com/office/drawing/2010/main"/>
              </a:ext>
            </a:extLst>
          </a:blip>
          <a:stretch>
            <a:fillRect/>
          </a:stretch>
        </p:blipFill>
        <p:spPr>
          <a:xfrm>
            <a:off x="9161945" y="1143147"/>
            <a:ext cx="1173364" cy="2419317"/>
          </a:xfrm>
          <a:prstGeom prst="rect">
            <a:avLst/>
          </a:prstGeom>
        </p:spPr>
      </p:pic>
    </p:spTree>
    <p:extLst>
      <p:ext uri="{BB962C8B-B14F-4D97-AF65-F5344CB8AC3E}">
        <p14:creationId xmlns:p14="http://schemas.microsoft.com/office/powerpoint/2010/main" val="378694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8C736A4-230D-4025-8F57-DED38E331C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B8C736A4-230D-4025-8F57-DED38E331C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EF1BA311-F3BC-49F3-AABE-5D0A7B764838}"/>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pic>
        <p:nvPicPr>
          <p:cNvPr id="7" name="Content Placeholder 4" descr="A group of people outside of a building&#10;&#10;Description automatically generated with medium confidence">
            <a:extLst>
              <a:ext uri="{FF2B5EF4-FFF2-40B4-BE49-F238E27FC236}">
                <a16:creationId xmlns:a16="http://schemas.microsoft.com/office/drawing/2014/main" id="{50655E5A-4A2E-4F93-A757-ECDC12733119}"/>
              </a:ext>
            </a:extLst>
          </p:cNvPr>
          <p:cNvPicPr>
            <a:picLocks noGrp="1" noChangeAspect="1"/>
          </p:cNvPicPr>
          <p:nvPr>
            <p:ph sz="quarter" idx="14"/>
          </p:nvPr>
        </p:nvPicPr>
        <p:blipFill rotWithShape="1">
          <a:blip r:embed="rId6" cstate="screen">
            <a:extLst>
              <a:ext uri="{28A0092B-C50C-407E-A947-70E740481C1C}">
                <a14:useLocalDpi xmlns:a14="http://schemas.microsoft.com/office/drawing/2010/main"/>
              </a:ext>
            </a:extLst>
          </a:blip>
          <a:srcRect/>
          <a:stretch/>
        </p:blipFill>
        <p:spPr>
          <a:xfrm>
            <a:off x="0" y="0"/>
            <a:ext cx="12204926" cy="6858000"/>
          </a:xfrm>
        </p:spPr>
      </p:pic>
      <p:sp>
        <p:nvSpPr>
          <p:cNvPr id="8" name="Flowchart: Process 20">
            <a:extLst>
              <a:ext uri="{FF2B5EF4-FFF2-40B4-BE49-F238E27FC236}">
                <a16:creationId xmlns:a16="http://schemas.microsoft.com/office/drawing/2014/main" id="{73FF5C75-FB37-4850-9627-F8D70FA27094}"/>
              </a:ext>
            </a:extLst>
          </p:cNvPr>
          <p:cNvSpPr/>
          <p:nvPr/>
        </p:nvSpPr>
        <p:spPr>
          <a:xfrm>
            <a:off x="-3232" y="0"/>
            <a:ext cx="12208158" cy="6871493"/>
          </a:xfrm>
          <a:prstGeom prst="flowChartProcess">
            <a:avLst/>
          </a:prstGeom>
          <a:solidFill>
            <a:schemeClr val="bg1">
              <a:alpha val="87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sng" strike="noStrike" kern="1200" cap="none" spc="0" normalizeH="0" baseline="0">
              <a:ln>
                <a:noFill/>
              </a:ln>
              <a:solidFill>
                <a:srgbClr val="000000"/>
              </a:solidFill>
              <a:effectLst/>
              <a:uLnTx/>
              <a:uFillTx/>
              <a:latin typeface="Coop365discount" pitchFamily="2" charset="0"/>
              <a:ea typeface="+mn-ea"/>
              <a:cs typeface="+mn-cs"/>
            </a:endParaRPr>
          </a:p>
        </p:txBody>
      </p:sp>
      <p:sp>
        <p:nvSpPr>
          <p:cNvPr id="9" name="Slide Number Placeholder 1">
            <a:extLst>
              <a:ext uri="{FF2B5EF4-FFF2-40B4-BE49-F238E27FC236}">
                <a16:creationId xmlns:a16="http://schemas.microsoft.com/office/drawing/2014/main" id="{C059A2B2-386F-4997-B9CB-6E8FD903FEEF}"/>
              </a:ext>
            </a:extLst>
          </p:cNvPr>
          <p:cNvSpPr txBox="1">
            <a:spLocks/>
          </p:cNvSpPr>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873C856-2D42-774B-9F3D-A3E810E10692}" type="slidenum">
              <a:rPr lang="en-GB" smtClean="0">
                <a:solidFill>
                  <a:srgbClr val="000000"/>
                </a:solidFill>
                <a:latin typeface="COOP"/>
              </a:rPr>
              <a:pPr>
                <a:defRPr/>
              </a:pPr>
              <a:t>11</a:t>
            </a:fld>
            <a:endParaRPr lang="en-GB">
              <a:solidFill>
                <a:srgbClr val="000000"/>
              </a:solidFill>
              <a:latin typeface="COOP"/>
            </a:endParaRPr>
          </a:p>
        </p:txBody>
      </p:sp>
      <p:pic>
        <p:nvPicPr>
          <p:cNvPr id="81" name="Picture 148" descr="Logo&#10;&#10;Description automatically generated">
            <a:extLst>
              <a:ext uri="{FF2B5EF4-FFF2-40B4-BE49-F238E27FC236}">
                <a16:creationId xmlns:a16="http://schemas.microsoft.com/office/drawing/2014/main" id="{E3D5DAF4-D5CF-42A9-AD5A-42212E2E9E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9716" y="4481052"/>
            <a:ext cx="460389" cy="449895"/>
          </a:xfrm>
          <a:prstGeom prst="rect">
            <a:avLst/>
          </a:prstGeom>
        </p:spPr>
      </p:pic>
      <p:sp>
        <p:nvSpPr>
          <p:cNvPr id="17" name="Rectangle 73">
            <a:extLst>
              <a:ext uri="{FF2B5EF4-FFF2-40B4-BE49-F238E27FC236}">
                <a16:creationId xmlns:a16="http://schemas.microsoft.com/office/drawing/2014/main" id="{E1C6C11F-0C5E-402C-8CE8-781AE52E307D}"/>
              </a:ext>
            </a:extLst>
          </p:cNvPr>
          <p:cNvSpPr>
            <a:spLocks/>
          </p:cNvSpPr>
          <p:nvPr/>
        </p:nvSpPr>
        <p:spPr>
          <a:xfrm>
            <a:off x="2196011" y="1264101"/>
            <a:ext cx="7809026" cy="98320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Font typeface="Trebuchet MS" panose="020B0603020202020204" pitchFamily="34" charset="0"/>
              <a:buChar char="​"/>
              <a:defRPr/>
            </a:pPr>
            <a:br>
              <a:rPr lang="da-DK" sz="3200" b="1">
                <a:solidFill>
                  <a:srgbClr val="16A846"/>
                </a:solidFill>
                <a:latin typeface="+mj-lt"/>
                <a:ea typeface="+mj-ea"/>
                <a:cs typeface="+mj-cs"/>
              </a:rPr>
            </a:br>
            <a:r>
              <a:rPr kumimoji="0" lang="da-DK" sz="3200" b="1" i="0" u="none" strike="noStrike" kern="1200" cap="none" spc="0" normalizeH="0" baseline="0" noProof="0">
                <a:ln>
                  <a:noFill/>
                </a:ln>
                <a:solidFill>
                  <a:srgbClr val="16A846"/>
                </a:solidFill>
                <a:effectLst/>
                <a:uLnTx/>
                <a:uFillTx/>
                <a:latin typeface="+mj-lt"/>
                <a:ea typeface="+mn-ea"/>
                <a:cs typeface="+mn-cs"/>
              </a:rPr>
              <a:t>Danmarks grønne discountkæde</a:t>
            </a:r>
          </a:p>
          <a:p>
            <a:pPr marL="0" marR="0" lvl="0" indent="0" algn="ctr"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lang="da-DK" sz="3200" b="1">
                <a:solidFill>
                  <a:schemeClr val="tx2"/>
                </a:solidFill>
                <a:latin typeface="+mj-lt"/>
                <a:ea typeface="+mj-ea"/>
                <a:cs typeface="+mj-cs"/>
              </a:rPr>
              <a:t>       </a:t>
            </a:r>
          </a:p>
        </p:txBody>
      </p:sp>
      <p:sp>
        <p:nvSpPr>
          <p:cNvPr id="18" name="Rectangle 36">
            <a:extLst>
              <a:ext uri="{FF2B5EF4-FFF2-40B4-BE49-F238E27FC236}">
                <a16:creationId xmlns:a16="http://schemas.microsoft.com/office/drawing/2014/main" id="{0EFF101F-C640-413E-AFC0-0A7DF0A3BF80}"/>
              </a:ext>
            </a:extLst>
          </p:cNvPr>
          <p:cNvSpPr/>
          <p:nvPr/>
        </p:nvSpPr>
        <p:spPr>
          <a:xfrm>
            <a:off x="273306"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a:solidFill>
                  <a:srgbClr val="FFFFFF"/>
                </a:solidFill>
                <a:latin typeface="+mj-lt"/>
              </a:rPr>
              <a:t>Matcher de laveste priser</a:t>
            </a:r>
            <a:endParaRPr kumimoji="0" lang="da-DK" b="1" i="0" u="none" strike="noStrike" kern="1200" cap="none" spc="0" normalizeH="0" baseline="0" noProof="0">
              <a:ln>
                <a:noFill/>
              </a:ln>
              <a:solidFill>
                <a:srgbClr val="FFFFFF"/>
              </a:solidFill>
              <a:effectLst/>
              <a:uLnTx/>
              <a:uFillTx/>
              <a:latin typeface="+mj-lt"/>
            </a:endParaRPr>
          </a:p>
        </p:txBody>
      </p:sp>
      <p:sp>
        <p:nvSpPr>
          <p:cNvPr id="19" name="Rectangle 36">
            <a:extLst>
              <a:ext uri="{FF2B5EF4-FFF2-40B4-BE49-F238E27FC236}">
                <a16:creationId xmlns:a16="http://schemas.microsoft.com/office/drawing/2014/main" id="{DAD967B9-926D-4F5A-9A63-54EC410A01DB}"/>
              </a:ext>
            </a:extLst>
          </p:cNvPr>
          <p:cNvSpPr/>
          <p:nvPr/>
        </p:nvSpPr>
        <p:spPr>
          <a:xfrm>
            <a:off x="2648308"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a:solidFill>
                  <a:srgbClr val="FFFFFF"/>
                </a:solidFill>
                <a:latin typeface="+mj-lt"/>
              </a:rPr>
              <a:t>De mest relevante tilbud</a:t>
            </a:r>
            <a:endParaRPr kumimoji="0" lang="da-DK" b="1" i="0" u="none" strike="noStrike" kern="1200" cap="none" spc="0" normalizeH="0" baseline="0" noProof="0">
              <a:ln>
                <a:noFill/>
              </a:ln>
              <a:solidFill>
                <a:srgbClr val="FFFFFF"/>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b="1" i="0" u="none" strike="noStrike" kern="1200" cap="none" spc="0" normalizeH="0" baseline="0" noProof="0">
              <a:ln>
                <a:noFill/>
              </a:ln>
              <a:solidFill>
                <a:srgbClr val="FFFFFF"/>
              </a:solidFill>
              <a:effectLst/>
              <a:uLnTx/>
              <a:uFillTx/>
              <a:latin typeface="+mj-lt"/>
            </a:endParaRPr>
          </a:p>
        </p:txBody>
      </p:sp>
      <p:sp>
        <p:nvSpPr>
          <p:cNvPr id="20" name="Rectangle 36">
            <a:extLst>
              <a:ext uri="{FF2B5EF4-FFF2-40B4-BE49-F238E27FC236}">
                <a16:creationId xmlns:a16="http://schemas.microsoft.com/office/drawing/2014/main" id="{D49C2EDA-FA84-43DA-8C93-5FC4A90BD5DB}"/>
              </a:ext>
            </a:extLst>
          </p:cNvPr>
          <p:cNvSpPr/>
          <p:nvPr/>
        </p:nvSpPr>
        <p:spPr>
          <a:xfrm>
            <a:off x="5023310"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a:ln>
                  <a:noFill/>
                </a:ln>
                <a:solidFill>
                  <a:srgbClr val="FFFFFF"/>
                </a:solidFill>
                <a:effectLst/>
                <a:uLnTx/>
                <a:uFillTx/>
                <a:latin typeface="+mj-lt"/>
                <a:ea typeface="+mn-ea"/>
                <a:cs typeface="+mn-cs"/>
              </a:rPr>
              <a:t>Hurtigt og nemt indkøb tæt på kunden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b="1" i="0" u="none" strike="noStrike" kern="1200" cap="none" spc="0" normalizeH="0" baseline="0" noProof="0">
              <a:ln>
                <a:noFill/>
              </a:ln>
              <a:solidFill>
                <a:srgbClr val="FFFFFF"/>
              </a:solidFill>
              <a:effectLst/>
              <a:uLnTx/>
              <a:uFillTx/>
              <a:latin typeface="+mj-lt"/>
              <a:ea typeface="+mn-ea"/>
              <a:cs typeface="+mn-cs"/>
            </a:endParaRPr>
          </a:p>
        </p:txBody>
      </p:sp>
      <p:sp>
        <p:nvSpPr>
          <p:cNvPr id="21" name="Rectangle 36">
            <a:extLst>
              <a:ext uri="{FF2B5EF4-FFF2-40B4-BE49-F238E27FC236}">
                <a16:creationId xmlns:a16="http://schemas.microsoft.com/office/drawing/2014/main" id="{BE7359CD-1C56-4667-A015-860CF5068BCF}"/>
              </a:ext>
            </a:extLst>
          </p:cNvPr>
          <p:cNvSpPr/>
          <p:nvPr/>
        </p:nvSpPr>
        <p:spPr>
          <a:xfrm>
            <a:off x="9773313"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a:ln>
                  <a:noFill/>
                </a:ln>
                <a:solidFill>
                  <a:srgbClr val="FFFFFF"/>
                </a:solidFill>
                <a:effectLst/>
                <a:uLnTx/>
                <a:uFillTx/>
                <a:latin typeface="+mj-lt"/>
                <a:ea typeface="+mn-ea"/>
                <a:cs typeface="+mn-cs"/>
              </a:rPr>
              <a:t>Grøn discount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b="1" i="0" u="none" strike="noStrike" kern="1200" cap="none" spc="0" normalizeH="0" baseline="0" noProof="0">
              <a:ln>
                <a:noFill/>
              </a:ln>
              <a:solidFill>
                <a:srgbClr val="FFFFFF"/>
              </a:solidFill>
              <a:effectLst/>
              <a:uLnTx/>
              <a:uFillTx/>
              <a:latin typeface="+mj-lt"/>
              <a:ea typeface="+mn-ea"/>
              <a:cs typeface="+mn-cs"/>
            </a:endParaRPr>
          </a:p>
        </p:txBody>
      </p:sp>
      <p:pic>
        <p:nvPicPr>
          <p:cNvPr id="22" name="Picture 52" descr="A picture containing building, outdoor, sky, road&#10;&#10;Description automatically generated">
            <a:extLst>
              <a:ext uri="{FF2B5EF4-FFF2-40B4-BE49-F238E27FC236}">
                <a16:creationId xmlns:a16="http://schemas.microsoft.com/office/drawing/2014/main" id="{889F8DDE-5AEA-4275-B4F5-7D436658394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20117" y="3807896"/>
            <a:ext cx="1976505" cy="1605600"/>
          </a:xfrm>
          <a:prstGeom prst="rect">
            <a:avLst/>
          </a:prstGeom>
        </p:spPr>
      </p:pic>
      <p:sp>
        <p:nvSpPr>
          <p:cNvPr id="23" name="Rectangle 36">
            <a:extLst>
              <a:ext uri="{FF2B5EF4-FFF2-40B4-BE49-F238E27FC236}">
                <a16:creationId xmlns:a16="http://schemas.microsoft.com/office/drawing/2014/main" id="{4D35E7B1-2B3D-45A0-AFFC-241296C0CC6A}"/>
              </a:ext>
            </a:extLst>
          </p:cNvPr>
          <p:cNvSpPr/>
          <p:nvPr/>
        </p:nvSpPr>
        <p:spPr>
          <a:xfrm>
            <a:off x="7398312"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a:solidFill>
                  <a:srgbClr val="FFFFFF"/>
                </a:solidFill>
                <a:latin typeface="+mj-lt"/>
              </a:rPr>
              <a:t>Bredt dagligvare-sortiment med unikke egne varemærker </a:t>
            </a:r>
            <a:endParaRPr kumimoji="0" lang="da-DK" b="1" i="0" u="none" strike="noStrike" kern="1200" cap="none" spc="0" normalizeH="0" baseline="0" noProof="0">
              <a:ln>
                <a:noFill/>
              </a:ln>
              <a:solidFill>
                <a:srgbClr val="FFFFFF"/>
              </a:solidFill>
              <a:effectLst/>
              <a:uLnTx/>
              <a:uFillTx/>
              <a:latin typeface="+mj-lt"/>
            </a:endParaRPr>
          </a:p>
        </p:txBody>
      </p:sp>
      <p:pic>
        <p:nvPicPr>
          <p:cNvPr id="24" name="Picture 53" descr="A picture containing text, indoor, scene, marketplace&#10;&#10;Description automatically generated">
            <a:extLst>
              <a:ext uri="{FF2B5EF4-FFF2-40B4-BE49-F238E27FC236}">
                <a16:creationId xmlns:a16="http://schemas.microsoft.com/office/drawing/2014/main" id="{C114434B-DE86-41B8-B958-23151916FFA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59790" y="3807896"/>
            <a:ext cx="1978834" cy="1605600"/>
          </a:xfrm>
          <a:prstGeom prst="rect">
            <a:avLst/>
          </a:prstGeom>
        </p:spPr>
      </p:pic>
      <p:pic>
        <p:nvPicPr>
          <p:cNvPr id="25" name="Picture 54" descr="A picture containing text, sign&#10;&#10;Description automatically generated">
            <a:extLst>
              <a:ext uri="{FF2B5EF4-FFF2-40B4-BE49-F238E27FC236}">
                <a16:creationId xmlns:a16="http://schemas.microsoft.com/office/drawing/2014/main" id="{F2E45FB2-F5FF-4360-BBFF-BEAD1AF2AC0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743535" y="3807896"/>
            <a:ext cx="1987032" cy="1605600"/>
          </a:xfrm>
          <a:prstGeom prst="rect">
            <a:avLst/>
          </a:prstGeom>
        </p:spPr>
      </p:pic>
      <p:pic>
        <p:nvPicPr>
          <p:cNvPr id="26" name="Picture 2" descr="16009_OKT20">
            <a:extLst>
              <a:ext uri="{FF2B5EF4-FFF2-40B4-BE49-F238E27FC236}">
                <a16:creationId xmlns:a16="http://schemas.microsoft.com/office/drawing/2014/main" id="{38B69508-C551-4356-A195-B3697F012E0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863896" y="3807896"/>
            <a:ext cx="1978834" cy="1605600"/>
          </a:xfrm>
          <a:prstGeom prst="rect">
            <a:avLst/>
          </a:prstGeom>
          <a:noFill/>
          <a:extLst>
            <a:ext uri="{909E8E84-426E-40DD-AFC4-6F175D3DCCD1}">
              <a14:hiddenFill xmlns:a14="http://schemas.microsoft.com/office/drawing/2010/main">
                <a:solidFill>
                  <a:srgbClr val="FFFFFF"/>
                </a:solidFill>
              </a14:hiddenFill>
            </a:ext>
          </a:extLst>
        </p:spPr>
      </p:pic>
      <p:pic>
        <p:nvPicPr>
          <p:cNvPr id="27" name="Billede 26" descr="Et billede, der indeholder gulv, bord, mad, indendørs&#10;&#10;Automatisk genereret beskrivelse">
            <a:extLst>
              <a:ext uri="{FF2B5EF4-FFF2-40B4-BE49-F238E27FC236}">
                <a16:creationId xmlns:a16="http://schemas.microsoft.com/office/drawing/2014/main" id="{D1EC2FAB-FF4E-4F16-8BFD-A6F94A9180E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96688" y="3807896"/>
            <a:ext cx="1987032" cy="1605600"/>
          </a:xfrm>
          <a:prstGeom prst="rect">
            <a:avLst/>
          </a:prstGeom>
        </p:spPr>
      </p:pic>
      <p:pic>
        <p:nvPicPr>
          <p:cNvPr id="2050" name="Picture 2" descr="365_logo_box_GREEN_RGB">
            <a:extLst>
              <a:ext uri="{FF2B5EF4-FFF2-40B4-BE49-F238E27FC236}">
                <a16:creationId xmlns:a16="http://schemas.microsoft.com/office/drawing/2014/main" id="{0F961E91-7960-C328-437D-03DA2FEF1B7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519715" y="188724"/>
            <a:ext cx="1161618" cy="11128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365_logo_box_GREEN_RGB">
            <a:extLst>
              <a:ext uri="{FF2B5EF4-FFF2-40B4-BE49-F238E27FC236}">
                <a16:creationId xmlns:a16="http://schemas.microsoft.com/office/drawing/2014/main" id="{1868BEC5-BF19-49AE-9A8D-18E47EE8E5A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829804" y="6302654"/>
            <a:ext cx="460389" cy="44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389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kt 18" hidden="1">
            <a:extLst>
              <a:ext uri="{FF2B5EF4-FFF2-40B4-BE49-F238E27FC236}">
                <a16:creationId xmlns:a16="http://schemas.microsoft.com/office/drawing/2014/main" id="{06CBBD8B-815B-4C9C-B7A5-07D06A42102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19" name="Objekt 18" hidden="1">
                        <a:extLst>
                          <a:ext uri="{FF2B5EF4-FFF2-40B4-BE49-F238E27FC236}">
                            <a16:creationId xmlns:a16="http://schemas.microsoft.com/office/drawing/2014/main" id="{06CBBD8B-815B-4C9C-B7A5-07D06A4210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74">
            <a:extLst>
              <a:ext uri="{FF2B5EF4-FFF2-40B4-BE49-F238E27FC236}">
                <a16:creationId xmlns:a16="http://schemas.microsoft.com/office/drawing/2014/main" id="{FA813889-0CE8-4A71-90AC-645255C8F5DD}"/>
              </a:ext>
            </a:extLst>
          </p:cNvPr>
          <p:cNvSpPr>
            <a:spLocks/>
          </p:cNvSpPr>
          <p:nvPr/>
        </p:nvSpPr>
        <p:spPr>
          <a:xfrm>
            <a:off x="224463" y="1563432"/>
            <a:ext cx="11699134" cy="770193"/>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eaLnBrk="1" fontAlgn="auto" latinLnBrk="0" hangingPunct="1">
              <a:lnSpc>
                <a:spcPct val="100000"/>
              </a:lnSpc>
              <a:spcBef>
                <a:spcPts val="0"/>
              </a:spcBef>
              <a:spcAft>
                <a:spcPts val="0"/>
              </a:spcAft>
              <a:buClr>
                <a:srgbClr val="FFFFFF"/>
              </a:buClr>
              <a:buSzTx/>
              <a:buFontTx/>
              <a:buNone/>
              <a:tabLst/>
              <a:defRPr/>
            </a:pPr>
            <a:r>
              <a:rPr kumimoji="0" lang="da-DK" sz="3200" b="1" i="0" u="none" strike="noStrike" kern="1200" cap="none" spc="0" normalizeH="0" baseline="0" noProof="0">
                <a:ln>
                  <a:noFill/>
                </a:ln>
                <a:solidFill>
                  <a:srgbClr val="1D712E"/>
                </a:solidFill>
                <a:effectLst/>
                <a:uLnTx/>
                <a:uFillTx/>
                <a:latin typeface="COOP"/>
                <a:ea typeface="+mn-ea"/>
                <a:cs typeface="+mn-cs"/>
              </a:rPr>
              <a:t>Danmarks førende og bæredygtige hverdagsmarked</a:t>
            </a:r>
          </a:p>
          <a:p>
            <a:pPr marL="393750" marR="0" lvl="1" indent="-285750" algn="ctr" defTabSz="91440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da-DK" sz="3200" b="0" i="0" u="none" strike="noStrike" kern="1200" cap="none" spc="0" normalizeH="0" baseline="0" noProof="0">
              <a:ln>
                <a:noFill/>
              </a:ln>
              <a:solidFill>
                <a:srgbClr val="1D712E"/>
              </a:solidFill>
              <a:effectLst/>
              <a:uLnTx/>
              <a:uFillTx/>
              <a:latin typeface="COOP"/>
              <a:ea typeface="+mn-ea"/>
              <a:cs typeface="+mn-cs"/>
            </a:endParaRPr>
          </a:p>
        </p:txBody>
      </p:sp>
      <p:sp>
        <p:nvSpPr>
          <p:cNvPr id="4" name="Rectangle 36">
            <a:extLst>
              <a:ext uri="{FF2B5EF4-FFF2-40B4-BE49-F238E27FC236}">
                <a16:creationId xmlns:a16="http://schemas.microsoft.com/office/drawing/2014/main" id="{69F7F80F-8864-4AF0-82A2-D664F1214E4A}"/>
              </a:ext>
            </a:extLst>
          </p:cNvPr>
          <p:cNvSpPr/>
          <p:nvPr/>
        </p:nvSpPr>
        <p:spPr>
          <a:xfrm>
            <a:off x="452711" y="2368063"/>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Bedst på økologi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5" name="Picture 20" descr="A picture containing text, person, holding&#10;&#10;Description automatically generated">
            <a:extLst>
              <a:ext uri="{FF2B5EF4-FFF2-40B4-BE49-F238E27FC236}">
                <a16:creationId xmlns:a16="http://schemas.microsoft.com/office/drawing/2014/main" id="{3BC6E5AF-C533-4A6B-B509-5BC82ABD52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4711" y="3697406"/>
            <a:ext cx="1584000" cy="1396281"/>
          </a:xfrm>
          <a:prstGeom prst="rect">
            <a:avLst/>
          </a:prstGeom>
        </p:spPr>
      </p:pic>
      <p:sp>
        <p:nvSpPr>
          <p:cNvPr id="6" name="Rectangle 36">
            <a:extLst>
              <a:ext uri="{FF2B5EF4-FFF2-40B4-BE49-F238E27FC236}">
                <a16:creationId xmlns:a16="http://schemas.microsoft.com/office/drawing/2014/main" id="{E90E92D0-5532-4499-965D-C070E3F335D5}"/>
              </a:ext>
            </a:extLst>
          </p:cNvPr>
          <p:cNvSpPr/>
          <p:nvPr/>
        </p:nvSpPr>
        <p:spPr>
          <a:xfrm>
            <a:off x="2370039"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Alt til hverdag, til en fair pris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7" name="Picture 21" descr="A picture containing person, person&#10;&#10;Description automatically generated">
            <a:extLst>
              <a:ext uri="{FF2B5EF4-FFF2-40B4-BE49-F238E27FC236}">
                <a16:creationId xmlns:a16="http://schemas.microsoft.com/office/drawing/2014/main" id="{53375F31-0224-4BED-9A16-7847398ECB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42039" y="3697405"/>
            <a:ext cx="1584000" cy="1396282"/>
          </a:xfrm>
          <a:prstGeom prst="rect">
            <a:avLst/>
          </a:prstGeom>
        </p:spPr>
      </p:pic>
      <p:sp>
        <p:nvSpPr>
          <p:cNvPr id="8" name="Rectangle 36">
            <a:extLst>
              <a:ext uri="{FF2B5EF4-FFF2-40B4-BE49-F238E27FC236}">
                <a16:creationId xmlns:a16="http://schemas.microsoft.com/office/drawing/2014/main" id="{2468B461-698D-4282-B935-8D4C55811A12}"/>
              </a:ext>
            </a:extLst>
          </p:cNvPr>
          <p:cNvSpPr/>
          <p:nvPr/>
        </p:nvSpPr>
        <p:spPr>
          <a:xfrm>
            <a:off x="4287367"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Unikke egne varemærker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9" name="Picture 4" descr="Økologi varer gruppe">
            <a:extLst>
              <a:ext uri="{FF2B5EF4-FFF2-40B4-BE49-F238E27FC236}">
                <a16:creationId xmlns:a16="http://schemas.microsoft.com/office/drawing/2014/main" id="{CC8EA195-E062-454D-96DD-37A6DB9EDD1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359367" y="3697405"/>
            <a:ext cx="1584000" cy="13962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6">
            <a:extLst>
              <a:ext uri="{FF2B5EF4-FFF2-40B4-BE49-F238E27FC236}">
                <a16:creationId xmlns:a16="http://schemas.microsoft.com/office/drawing/2014/main" id="{9A0BC115-2A78-489B-8B8C-1DDBCA7F2FB5}"/>
              </a:ext>
            </a:extLst>
          </p:cNvPr>
          <p:cNvSpPr/>
          <p:nvPr/>
        </p:nvSpPr>
        <p:spPr>
          <a:xfrm>
            <a:off x="6204695"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Nemt at handle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11" name="Billede 10">
            <a:extLst>
              <a:ext uri="{FF2B5EF4-FFF2-40B4-BE49-F238E27FC236}">
                <a16:creationId xmlns:a16="http://schemas.microsoft.com/office/drawing/2014/main" id="{292FE8D1-0530-4C9D-BF98-5DD1028A406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76695" y="3709366"/>
            <a:ext cx="1584000" cy="1372361"/>
          </a:xfrm>
          <a:prstGeom prst="rect">
            <a:avLst/>
          </a:prstGeom>
        </p:spPr>
      </p:pic>
      <p:sp>
        <p:nvSpPr>
          <p:cNvPr id="12" name="Rectangle 36">
            <a:extLst>
              <a:ext uri="{FF2B5EF4-FFF2-40B4-BE49-F238E27FC236}">
                <a16:creationId xmlns:a16="http://schemas.microsoft.com/office/drawing/2014/main" id="{9055998B-BBBB-433C-9294-7D584502C363}"/>
              </a:ext>
            </a:extLst>
          </p:cNvPr>
          <p:cNvSpPr/>
          <p:nvPr/>
        </p:nvSpPr>
        <p:spPr>
          <a:xfrm>
            <a:off x="8122023"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Sundere måltids-løsninger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13" name="Picture 4" descr="29127_APR19">
            <a:extLst>
              <a:ext uri="{FF2B5EF4-FFF2-40B4-BE49-F238E27FC236}">
                <a16:creationId xmlns:a16="http://schemas.microsoft.com/office/drawing/2014/main" id="{7DAE49C6-C7E4-49DF-A358-88DD32DA44A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r="-327"/>
          <a:stretch/>
        </p:blipFill>
        <p:spPr bwMode="auto">
          <a:xfrm>
            <a:off x="8194023" y="3700042"/>
            <a:ext cx="1584000" cy="139100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6">
            <a:extLst>
              <a:ext uri="{FF2B5EF4-FFF2-40B4-BE49-F238E27FC236}">
                <a16:creationId xmlns:a16="http://schemas.microsoft.com/office/drawing/2014/main" id="{FE6DE96F-A1DC-46D8-9605-5D3D03DC20AD}"/>
              </a:ext>
            </a:extLst>
          </p:cNvPr>
          <p:cNvSpPr/>
          <p:nvPr/>
        </p:nvSpPr>
        <p:spPr>
          <a:xfrm>
            <a:off x="10039349"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Frisk kød, fisk, brød og grønt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15" name="Picture 23" descr="A plate of food&#10;&#10;Description automatically generated with medium confidence">
            <a:extLst>
              <a:ext uri="{FF2B5EF4-FFF2-40B4-BE49-F238E27FC236}">
                <a16:creationId xmlns:a16="http://schemas.microsoft.com/office/drawing/2014/main" id="{745F91A7-F306-496A-A53B-41C2E355829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11349" y="3697405"/>
            <a:ext cx="1584000" cy="1396282"/>
          </a:xfrm>
          <a:prstGeom prst="rect">
            <a:avLst/>
          </a:prstGeom>
        </p:spPr>
      </p:pic>
      <p:sp>
        <p:nvSpPr>
          <p:cNvPr id="17" name="Rektangel: afrundede hjørner 15">
            <a:extLst>
              <a:ext uri="{FF2B5EF4-FFF2-40B4-BE49-F238E27FC236}">
                <a16:creationId xmlns:a16="http://schemas.microsoft.com/office/drawing/2014/main" id="{C1D20EB8-F9C5-415A-B036-951B70449C3D}"/>
              </a:ext>
            </a:extLst>
          </p:cNvPr>
          <p:cNvSpPr/>
          <p:nvPr/>
        </p:nvSpPr>
        <p:spPr>
          <a:xfrm>
            <a:off x="4937053" y="115888"/>
            <a:ext cx="2330631" cy="1240691"/>
          </a:xfrm>
          <a:prstGeom prst="roundRect">
            <a:avLst>
              <a:gd name="adj" fmla="val 7225"/>
            </a:avLst>
          </a:prstGeom>
          <a:solidFill>
            <a:srgbClr val="1D712E"/>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pic>
        <p:nvPicPr>
          <p:cNvPr id="20" name="Graphic 67">
            <a:extLst>
              <a:ext uri="{FF2B5EF4-FFF2-40B4-BE49-F238E27FC236}">
                <a16:creationId xmlns:a16="http://schemas.microsoft.com/office/drawing/2014/main" id="{D051B28B-F3F4-4B56-8C68-6174CB6FF27C}"/>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183728" y="293998"/>
            <a:ext cx="1780604" cy="511449"/>
          </a:xfrm>
          <a:prstGeom prst="rect">
            <a:avLst/>
          </a:prstGeom>
        </p:spPr>
      </p:pic>
      <p:sp>
        <p:nvSpPr>
          <p:cNvPr id="2" name="TextBox 1">
            <a:extLst>
              <a:ext uri="{FF2B5EF4-FFF2-40B4-BE49-F238E27FC236}">
                <a16:creationId xmlns:a16="http://schemas.microsoft.com/office/drawing/2014/main" id="{92C24876-D290-2C5F-4EC5-25AF83CCFAEF}"/>
              </a:ext>
            </a:extLst>
          </p:cNvPr>
          <p:cNvSpPr txBox="1"/>
          <p:nvPr/>
        </p:nvSpPr>
        <p:spPr>
          <a:xfrm>
            <a:off x="11401697" y="6435813"/>
            <a:ext cx="381000" cy="123111"/>
          </a:xfrm>
          <a:prstGeom prst="rect">
            <a:avLst/>
          </a:prstGeom>
          <a:noFill/>
        </p:spPr>
        <p:txBody>
          <a:bodyPr wrap="square" lIns="0" tIns="0" rIns="0" bIns="0" rtlCol="0" anchor="b">
            <a:spAutoFit/>
          </a:bodyPr>
          <a:lstStyle/>
          <a:p>
            <a:pPr marL="0" marR="0" indent="0" algn="r" defTabSz="91440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eaLnBrk="1" fontAlgn="auto" latinLnBrk="0" hangingPunct="1">
                <a:lnSpc>
                  <a:spcPct val="100000"/>
                </a:lnSpc>
                <a:spcBef>
                  <a:spcPts val="0"/>
                </a:spcBef>
                <a:spcAft>
                  <a:spcPts val="0"/>
                </a:spcAft>
                <a:buClrTx/>
                <a:buSzTx/>
                <a:buFontTx/>
                <a:buNone/>
                <a:tabLst/>
                <a:defRPr/>
              </a:pPr>
              <a:t>12</a:t>
            </a:fld>
            <a:endParaRPr lang="da-DK" sz="800" kern="1200">
              <a:solidFill>
                <a:schemeClr val="bg1">
                  <a:lumMod val="50000"/>
                </a:schemeClr>
              </a:solidFill>
              <a:latin typeface="+mn-lt"/>
              <a:ea typeface="+mn-ea"/>
              <a:cs typeface="+mn-cs"/>
              <a:sym typeface="Trebuchet MS" panose="020B0603020202020204" pitchFamily="34" charset="0"/>
            </a:endParaRPr>
          </a:p>
        </p:txBody>
      </p:sp>
      <p:sp>
        <p:nvSpPr>
          <p:cNvPr id="37" name="Rectangle 4">
            <a:extLst>
              <a:ext uri="{FF2B5EF4-FFF2-40B4-BE49-F238E27FC236}">
                <a16:creationId xmlns:a16="http://schemas.microsoft.com/office/drawing/2014/main" id="{72DB6869-3FF9-6381-32B2-9094A6690268}"/>
              </a:ext>
            </a:extLst>
          </p:cNvPr>
          <p:cNvSpPr/>
          <p:nvPr/>
        </p:nvSpPr>
        <p:spPr>
          <a:xfrm>
            <a:off x="7736609" y="-1685248"/>
            <a:ext cx="5153891" cy="1625600"/>
          </a:xfrm>
          <a:prstGeom prst="rect">
            <a:avLst/>
          </a:prstGeom>
          <a:solidFill>
            <a:srgbClr val="FFFF0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a:solidFill>
                  <a:schemeClr val="tx1"/>
                </a:solidFill>
              </a:rPr>
              <a:t>Kilde (fra total </a:t>
            </a:r>
            <a:r>
              <a:rPr lang="da-DK" sz="1200" err="1">
                <a:solidFill>
                  <a:schemeClr val="tx1"/>
                </a:solidFill>
              </a:rPr>
              <a:t>PnL</a:t>
            </a:r>
            <a:r>
              <a:rPr lang="da-DK" sz="1200">
                <a:solidFill>
                  <a:schemeClr val="tx1"/>
                </a:solidFill>
              </a:rPr>
              <a:t> ark) til kurv, kunder og avance: https://azurecoop.sharepoint.com/sites/ArosFnix/Shared%20Documents/General/6.%20Data%20room%20(leverance)/Ready%20for%20upload/2.%20Finansiel%20information/2.1%20Historisk%20performance%20&amp;%20fremskrivning/2.1.1%20P&amp;L/231109%20PnL%20(historisk)_opdateret.xlsx?web=1</a:t>
            </a:r>
          </a:p>
        </p:txBody>
      </p:sp>
      <p:sp>
        <p:nvSpPr>
          <p:cNvPr id="16" name="Rectangle 4">
            <a:extLst>
              <a:ext uri="{FF2B5EF4-FFF2-40B4-BE49-F238E27FC236}">
                <a16:creationId xmlns:a16="http://schemas.microsoft.com/office/drawing/2014/main" id="{80E48B30-BDF2-1648-2DFE-C1E7F95FFA98}"/>
              </a:ext>
            </a:extLst>
          </p:cNvPr>
          <p:cNvSpPr/>
          <p:nvPr/>
        </p:nvSpPr>
        <p:spPr>
          <a:xfrm>
            <a:off x="2074327" y="-1685248"/>
            <a:ext cx="5153891" cy="1625600"/>
          </a:xfrm>
          <a:prstGeom prst="rect">
            <a:avLst/>
          </a:prstGeom>
          <a:solidFill>
            <a:srgbClr val="FFFF0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a:solidFill>
                  <a:schemeClr val="tx1"/>
                </a:solidFill>
              </a:rPr>
              <a:t>Kilde til # butikker: https://azurecoop.sharepoint.com/sites/ArosFnix/Shared%20Documents/General/6.%20Data%20room%20(leverance)/Not%20reviewed/3.%20Operationel%20information/1.%20Lokationer/Butiksstrategi%20-%20handlinger%20pr.%20butik.xlsx?web=1</a:t>
            </a:r>
          </a:p>
        </p:txBody>
      </p:sp>
      <p:grpSp>
        <p:nvGrpSpPr>
          <p:cNvPr id="18" name="Group 17">
            <a:extLst>
              <a:ext uri="{FF2B5EF4-FFF2-40B4-BE49-F238E27FC236}">
                <a16:creationId xmlns:a16="http://schemas.microsoft.com/office/drawing/2014/main" id="{0888B72D-79FF-9F6B-151C-D82D91A17CEE}"/>
              </a:ext>
            </a:extLst>
          </p:cNvPr>
          <p:cNvGrpSpPr/>
          <p:nvPr/>
        </p:nvGrpSpPr>
        <p:grpSpPr>
          <a:xfrm>
            <a:off x="5218269" y="858830"/>
            <a:ext cx="877731" cy="435033"/>
            <a:chOff x="1139586" y="3530976"/>
            <a:chExt cx="1131692" cy="560904"/>
          </a:xfrm>
        </p:grpSpPr>
        <p:pic>
          <p:nvPicPr>
            <p:cNvPr id="23" name="Picture 4" descr="SB_Butiksnavn_RGB">
              <a:extLst>
                <a:ext uri="{FF2B5EF4-FFF2-40B4-BE49-F238E27FC236}">
                  <a16:creationId xmlns:a16="http://schemas.microsoft.com/office/drawing/2014/main" id="{122DCB44-A5AC-307F-F116-44F78A88350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139586" y="3530976"/>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7A135103-9209-A98E-76C4-EC403E14FFA3}"/>
                </a:ext>
              </a:extLst>
            </p:cNvPr>
            <p:cNvSpPr/>
            <p:nvPr/>
          </p:nvSpPr>
          <p:spPr>
            <a:xfrm>
              <a:off x="1495425" y="3951790"/>
              <a:ext cx="404813" cy="69626"/>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grpSp>
        <p:nvGrpSpPr>
          <p:cNvPr id="39" name="Group 38">
            <a:extLst>
              <a:ext uri="{FF2B5EF4-FFF2-40B4-BE49-F238E27FC236}">
                <a16:creationId xmlns:a16="http://schemas.microsoft.com/office/drawing/2014/main" id="{47D83CFA-C0B8-9452-0714-62F3AF59019F}"/>
              </a:ext>
            </a:extLst>
          </p:cNvPr>
          <p:cNvGrpSpPr/>
          <p:nvPr/>
        </p:nvGrpSpPr>
        <p:grpSpPr>
          <a:xfrm>
            <a:off x="6121122" y="849497"/>
            <a:ext cx="877731" cy="435033"/>
            <a:chOff x="2303670" y="3518942"/>
            <a:chExt cx="1131692" cy="560904"/>
          </a:xfrm>
        </p:grpSpPr>
        <p:pic>
          <p:nvPicPr>
            <p:cNvPr id="40" name="Picture 2" descr="KV_Butiksnavn_RGB">
              <a:extLst>
                <a:ext uri="{FF2B5EF4-FFF2-40B4-BE49-F238E27FC236}">
                  <a16:creationId xmlns:a16="http://schemas.microsoft.com/office/drawing/2014/main" id="{1E0A479C-498D-9998-80A2-F03735DBCEF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303670" y="3518942"/>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7826B0DB-147D-3BEF-B7C6-66288ADDD2A2}"/>
                </a:ext>
              </a:extLst>
            </p:cNvPr>
            <p:cNvSpPr/>
            <p:nvPr/>
          </p:nvSpPr>
          <p:spPr>
            <a:xfrm>
              <a:off x="2568465" y="3933825"/>
              <a:ext cx="548849" cy="87591"/>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spTree>
    <p:extLst>
      <p:ext uri="{BB962C8B-B14F-4D97-AF65-F5344CB8AC3E}">
        <p14:creationId xmlns:p14="http://schemas.microsoft.com/office/powerpoint/2010/main" val="18266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06C1A7-F7DB-43F2-95E1-EF96578A79A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kt 2" hidden="1">
                        <a:extLst>
                          <a:ext uri="{FF2B5EF4-FFF2-40B4-BE49-F238E27FC236}">
                            <a16:creationId xmlns:a16="http://schemas.microsoft.com/office/drawing/2014/main" id="{7406C1A7-F7DB-43F2-95E1-EF96578A79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06A63FA6-5E49-20C9-332D-BBAF2E7A2B0D}"/>
              </a:ext>
            </a:extLst>
          </p:cNvPr>
          <p:cNvSpPr/>
          <p:nvPr/>
        </p:nvSpPr>
        <p:spPr>
          <a:xfrm>
            <a:off x="5419725" y="6508074"/>
            <a:ext cx="1476375" cy="262052"/>
          </a:xfrm>
          <a:prstGeom prst="rect">
            <a:avLst/>
          </a:prstGeom>
          <a:solidFill>
            <a:schemeClr val="bg1"/>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15" name="Rectangle 74">
            <a:extLst>
              <a:ext uri="{FF2B5EF4-FFF2-40B4-BE49-F238E27FC236}">
                <a16:creationId xmlns:a16="http://schemas.microsoft.com/office/drawing/2014/main" id="{A72A6B1D-0554-417D-BDCC-60EE27FFEBF9}"/>
              </a:ext>
            </a:extLst>
          </p:cNvPr>
          <p:cNvSpPr>
            <a:spLocks/>
          </p:cNvSpPr>
          <p:nvPr/>
        </p:nvSpPr>
        <p:spPr>
          <a:xfrm>
            <a:off x="1002186" y="1377418"/>
            <a:ext cx="10044751" cy="782873"/>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rtl="0" eaLnBrk="1" fontAlgn="auto" latinLnBrk="0" hangingPunct="1">
              <a:lnSpc>
                <a:spcPct val="100000"/>
              </a:lnSpc>
              <a:spcBef>
                <a:spcPts val="0"/>
              </a:spcBef>
              <a:spcAft>
                <a:spcPts val="0"/>
              </a:spcAft>
              <a:buClr>
                <a:srgbClr val="FFFFFF"/>
              </a:buClr>
              <a:buSzTx/>
              <a:buFontTx/>
              <a:buNone/>
              <a:tabLst/>
              <a:defRPr/>
            </a:pPr>
            <a:r>
              <a:rPr kumimoji="0" lang="da-DK" sz="3200" b="1" i="0" u="none" strike="noStrike" kern="1200" cap="none" spc="0" normalizeH="0" baseline="0" noProof="0" dirty="0">
                <a:ln>
                  <a:noFill/>
                </a:ln>
                <a:solidFill>
                  <a:srgbClr val="C31414"/>
                </a:solidFill>
                <a:effectLst/>
                <a:uLnTx/>
                <a:uFillTx/>
                <a:latin typeface="COOP" pitchFamily="2" charset="0"/>
                <a:ea typeface="+mn-ea"/>
                <a:cs typeface="+mn-cs"/>
              </a:rPr>
              <a:t>Danmarks mest lokalt tilpassede nærbutik</a:t>
            </a:r>
          </a:p>
        </p:txBody>
      </p:sp>
      <p:sp>
        <p:nvSpPr>
          <p:cNvPr id="18" name="Rectangle 37">
            <a:extLst>
              <a:ext uri="{FF2B5EF4-FFF2-40B4-BE49-F238E27FC236}">
                <a16:creationId xmlns:a16="http://schemas.microsoft.com/office/drawing/2014/main" id="{63B87BB1-6A26-4C8C-A15E-D144013C5985}"/>
              </a:ext>
            </a:extLst>
          </p:cNvPr>
          <p:cNvSpPr/>
          <p:nvPr/>
        </p:nvSpPr>
        <p:spPr>
          <a:xfrm>
            <a:off x="9767318" y="2359095"/>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Byens bedste</a:t>
            </a:r>
            <a:br>
              <a:rPr kumimoji="0" lang="da-DK" sz="1600" b="1" i="0" u="none" strike="noStrike" kern="1200" cap="none" spc="0" normalizeH="0" baseline="0" noProof="0" dirty="0">
                <a:ln>
                  <a:noFill/>
                </a:ln>
                <a:solidFill>
                  <a:srgbClr val="FFFFFF"/>
                </a:solidFill>
                <a:effectLst/>
                <a:uLnTx/>
                <a:uFillTx/>
                <a:latin typeface="COOP"/>
                <a:ea typeface="+mn-ea"/>
                <a:cs typeface="+mn-cs"/>
              </a:rPr>
            </a:br>
            <a:r>
              <a:rPr kumimoji="0" lang="da-DK" sz="1600" b="1" i="0" u="none" strike="noStrike" kern="1200" cap="none" spc="0" normalizeH="0" baseline="0" noProof="0" dirty="0">
                <a:ln>
                  <a:noFill/>
                </a:ln>
                <a:solidFill>
                  <a:srgbClr val="FFFFFF"/>
                </a:solidFill>
                <a:effectLst/>
                <a:uLnTx/>
                <a:uFillTx/>
                <a:latin typeface="COOP"/>
                <a:ea typeface="+mn-ea"/>
                <a:cs typeface="+mn-cs"/>
              </a:rPr>
              <a:t>butik-for-butik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COOP"/>
              <a:ea typeface="+mn-ea"/>
              <a:cs typeface="+mn-cs"/>
            </a:endParaRPr>
          </a:p>
        </p:txBody>
      </p:sp>
      <p:sp>
        <p:nvSpPr>
          <p:cNvPr id="4" name="Rectangle 36">
            <a:extLst>
              <a:ext uri="{FF2B5EF4-FFF2-40B4-BE49-F238E27FC236}">
                <a16:creationId xmlns:a16="http://schemas.microsoft.com/office/drawing/2014/main" id="{5815E495-DD60-45CF-9818-AEC5B4511572}"/>
              </a:ext>
            </a:extLst>
          </p:cNvPr>
          <p:cNvSpPr/>
          <p:nvPr/>
        </p:nvSpPr>
        <p:spPr>
          <a:xfrm>
            <a:off x="273306" y="2359095"/>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rgbClr val="FFFFFF"/>
                </a:solidFill>
                <a:effectLst/>
                <a:uLnTx/>
                <a:uFillTx/>
                <a:latin typeface="COOP"/>
                <a:ea typeface="+mn-ea"/>
                <a:cs typeface="+mn-cs"/>
              </a:rPr>
              <a:t>Den lokale madbutik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a:ln>
                <a:noFill/>
              </a:ln>
              <a:solidFill>
                <a:srgbClr val="FFFFFF"/>
              </a:solidFill>
              <a:effectLst/>
              <a:uLnTx/>
              <a:uFillTx/>
              <a:latin typeface="COOP"/>
              <a:ea typeface="+mn-ea"/>
              <a:cs typeface="+mn-cs"/>
            </a:endParaRPr>
          </a:p>
        </p:txBody>
      </p:sp>
      <p:sp>
        <p:nvSpPr>
          <p:cNvPr id="6" name="Rectangle 33">
            <a:extLst>
              <a:ext uri="{FF2B5EF4-FFF2-40B4-BE49-F238E27FC236}">
                <a16:creationId xmlns:a16="http://schemas.microsoft.com/office/drawing/2014/main" id="{EB8145AE-BA7B-42EA-ABC7-5A14D9752774}"/>
              </a:ext>
            </a:extLst>
          </p:cNvPr>
          <p:cNvSpPr/>
          <p:nvPr/>
        </p:nvSpPr>
        <p:spPr>
          <a:xfrm>
            <a:off x="5016000" y="2359095"/>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Lav PRIS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Program på de vigtigste varer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COOP"/>
              <a:ea typeface="+mn-ea"/>
              <a:cs typeface="+mn-cs"/>
            </a:endParaRPr>
          </a:p>
        </p:txBody>
      </p:sp>
      <p:pic>
        <p:nvPicPr>
          <p:cNvPr id="22" name="895A7ADA-62EB-4673-ADF3-27D8B01A48CF" descr="IMG_5185.jpg">
            <a:extLst>
              <a:ext uri="{FF2B5EF4-FFF2-40B4-BE49-F238E27FC236}">
                <a16:creationId xmlns:a16="http://schemas.microsoft.com/office/drawing/2014/main" id="{B4D20373-4F07-4741-B447-94AECB9047B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23000" y="3788802"/>
            <a:ext cx="1746000" cy="198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5">
            <a:extLst>
              <a:ext uri="{FF2B5EF4-FFF2-40B4-BE49-F238E27FC236}">
                <a16:creationId xmlns:a16="http://schemas.microsoft.com/office/drawing/2014/main" id="{1D4D75B2-5BE2-4C46-A166-E12BF0F4C561}"/>
              </a:ext>
            </a:extLst>
          </p:cNvPr>
          <p:cNvSpPr/>
          <p:nvPr/>
        </p:nvSpPr>
        <p:spPr>
          <a:xfrm>
            <a:off x="2649879" y="2349091"/>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Reduceret core sortiment og  max. lokal handlefrihed</a:t>
            </a:r>
          </a:p>
        </p:txBody>
      </p:sp>
      <p:sp>
        <p:nvSpPr>
          <p:cNvPr id="16" name="Rectangle 34">
            <a:extLst>
              <a:ext uri="{FF2B5EF4-FFF2-40B4-BE49-F238E27FC236}">
                <a16:creationId xmlns:a16="http://schemas.microsoft.com/office/drawing/2014/main" id="{DE1FC522-7DE3-412F-AE2F-55AFAC2C0E21}"/>
              </a:ext>
            </a:extLst>
          </p:cNvPr>
          <p:cNvSpPr/>
          <p:nvPr/>
        </p:nvSpPr>
        <p:spPr>
          <a:xfrm>
            <a:off x="7391659" y="2359095"/>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100% central digital markedsføring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COOP"/>
              <a:ea typeface="+mn-ea"/>
              <a:cs typeface="+mn-cs"/>
            </a:endParaRPr>
          </a:p>
        </p:txBody>
      </p:sp>
      <p:pic>
        <p:nvPicPr>
          <p:cNvPr id="24" name="Billede 23" descr="Et billede, der indeholder Font/skrifttype, tekst, skærmbillede, Grafik&#10;&#10;Automatisk genereret beskrivelse">
            <a:extLst>
              <a:ext uri="{FF2B5EF4-FFF2-40B4-BE49-F238E27FC236}">
                <a16:creationId xmlns:a16="http://schemas.microsoft.com/office/drawing/2014/main" id="{695E2B12-5A8B-42FB-B618-454D4B4155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7219" y="185585"/>
            <a:ext cx="2337563" cy="1122248"/>
          </a:xfrm>
          <a:prstGeom prst="rect">
            <a:avLst/>
          </a:prstGeom>
        </p:spPr>
      </p:pic>
      <p:pic>
        <p:nvPicPr>
          <p:cNvPr id="11" name="Billede 10" descr="Et billede, der indeholder tekst, udendørs, sky, bygning&#10;&#10;Automatisk genereret beskrivelse">
            <a:extLst>
              <a:ext uri="{FF2B5EF4-FFF2-40B4-BE49-F238E27FC236}">
                <a16:creationId xmlns:a16="http://schemas.microsoft.com/office/drawing/2014/main" id="{20CE5181-A44B-7777-E2A3-64031B9A22D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96400" y="3787200"/>
            <a:ext cx="1859715" cy="1987200"/>
          </a:xfrm>
          <a:prstGeom prst="rect">
            <a:avLst/>
          </a:prstGeom>
        </p:spPr>
      </p:pic>
      <p:pic>
        <p:nvPicPr>
          <p:cNvPr id="17" name="Billede 23" descr="Et billede, der indeholder Font/skrifttype, tekst, skærmbillede, Grafik&#10;&#10;Automatisk genereret beskrivelse">
            <a:extLst>
              <a:ext uri="{FF2B5EF4-FFF2-40B4-BE49-F238E27FC236}">
                <a16:creationId xmlns:a16="http://schemas.microsoft.com/office/drawing/2014/main" id="{B565E25C-3E03-4ACA-9CC8-286A926C00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23082" y="6419735"/>
            <a:ext cx="545836" cy="262052"/>
          </a:xfrm>
          <a:prstGeom prst="rect">
            <a:avLst/>
          </a:prstGeom>
        </p:spPr>
      </p:pic>
      <p:sp>
        <p:nvSpPr>
          <p:cNvPr id="20" name="Slide Number Placeholder 3">
            <a:extLst>
              <a:ext uri="{FF2B5EF4-FFF2-40B4-BE49-F238E27FC236}">
                <a16:creationId xmlns:a16="http://schemas.microsoft.com/office/drawing/2014/main" id="{D2E6C1AB-E72E-4711-AC6D-6E4D64AD922F}"/>
              </a:ext>
            </a:extLst>
          </p:cNvPr>
          <p:cNvSpPr txBox="1">
            <a:spLocks/>
          </p:cNvSpPr>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9BE60C-6529-421B-A845-DD15027EA2C7}" type="slidenum">
              <a:rPr kumimoji="0" lang="da-DK"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pic>
        <p:nvPicPr>
          <p:cNvPr id="13" name="Billede 12" descr="Et billede, der indeholder tekst, scene, indendørs, Detailhandel&#10;&#10;Automatisk genereret beskrivelse">
            <a:extLst>
              <a:ext uri="{FF2B5EF4-FFF2-40B4-BE49-F238E27FC236}">
                <a16:creationId xmlns:a16="http://schemas.microsoft.com/office/drawing/2014/main" id="{0FBAF3D1-745F-C394-2403-8B9257D154D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8187" y="3787200"/>
            <a:ext cx="1805510" cy="1987200"/>
          </a:xfrm>
          <a:prstGeom prst="rect">
            <a:avLst/>
          </a:prstGeom>
        </p:spPr>
      </p:pic>
      <p:pic>
        <p:nvPicPr>
          <p:cNvPr id="25" name="Billede 24" descr="Et billede, der indeholder tekst, drike, sodavand, Glasflaske&#10;&#10;Automatisk genereret beskrivelse">
            <a:extLst>
              <a:ext uri="{FF2B5EF4-FFF2-40B4-BE49-F238E27FC236}">
                <a16:creationId xmlns:a16="http://schemas.microsoft.com/office/drawing/2014/main" id="{537080DA-B5E7-1668-123E-A79C016F832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802696" y="3787200"/>
            <a:ext cx="1842999" cy="1987200"/>
          </a:xfrm>
          <a:prstGeom prst="rect">
            <a:avLst/>
          </a:prstGeom>
        </p:spPr>
      </p:pic>
      <p:pic>
        <p:nvPicPr>
          <p:cNvPr id="27" name="Billede 26" descr="Et billede, der indeholder tekst, plakat, mærkat/mærke/mærkeseddel, flaske&#10;&#10;Automatisk genereret beskrivelse">
            <a:extLst>
              <a:ext uri="{FF2B5EF4-FFF2-40B4-BE49-F238E27FC236}">
                <a16:creationId xmlns:a16="http://schemas.microsoft.com/office/drawing/2014/main" id="{A02D4DCB-3E49-54A0-4640-A6DBB8EB514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73000" y="3787200"/>
            <a:ext cx="1816304" cy="2005200"/>
          </a:xfrm>
          <a:prstGeom prst="rect">
            <a:avLst/>
          </a:prstGeom>
        </p:spPr>
      </p:pic>
    </p:spTree>
    <p:extLst>
      <p:ext uri="{BB962C8B-B14F-4D97-AF65-F5344CB8AC3E}">
        <p14:creationId xmlns:p14="http://schemas.microsoft.com/office/powerpoint/2010/main" val="2220179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6" grpId="0" animBg="1"/>
      <p:bldP spid="10"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031FCEC3-D595-4282-9520-CE4F861B9C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3" imgH="353" progId="TCLayout.ActiveDocument.1">
                  <p:embed/>
                </p:oleObj>
              </mc:Choice>
              <mc:Fallback>
                <p:oleObj name="think-cell Slide" r:id="rId6" imgW="353" imgH="353" progId="TCLayout.ActiveDocument.1">
                  <p:embed/>
                  <p:pic>
                    <p:nvPicPr>
                      <p:cNvPr id="3" name="Objekt 2" hidden="1">
                        <a:extLst>
                          <a:ext uri="{FF2B5EF4-FFF2-40B4-BE49-F238E27FC236}">
                            <a16:creationId xmlns:a16="http://schemas.microsoft.com/office/drawing/2014/main" id="{031FCEC3-D595-4282-9520-CE4F861B9CC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Rektangel 1">
            <a:extLst>
              <a:ext uri="{FF2B5EF4-FFF2-40B4-BE49-F238E27FC236}">
                <a16:creationId xmlns:a16="http://schemas.microsoft.com/office/drawing/2014/main" id="{0CA5E29D-06D4-2F4C-B602-FDB7F11254C5}"/>
              </a:ext>
            </a:extLst>
          </p:cNvPr>
          <p:cNvSpPr/>
          <p:nvPr/>
        </p:nvSpPr>
        <p:spPr>
          <a:xfrm>
            <a:off x="1" y="-1"/>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16" name="TextBox 15">
            <a:extLst>
              <a:ext uri="{FF2B5EF4-FFF2-40B4-BE49-F238E27FC236}">
                <a16:creationId xmlns:a16="http://schemas.microsoft.com/office/drawing/2014/main" id="{74802567-18A7-E847-9937-BDCBF12D94C8}"/>
              </a:ext>
            </a:extLst>
          </p:cNvPr>
          <p:cNvSpPr txBox="1"/>
          <p:nvPr/>
        </p:nvSpPr>
        <p:spPr>
          <a:xfrm>
            <a:off x="361245" y="728663"/>
            <a:ext cx="5133332" cy="1292662"/>
          </a:xfrm>
          <a:prstGeom prst="rect">
            <a:avLst/>
          </a:prstGeom>
          <a:noFill/>
        </p:spPr>
        <p:txBody>
          <a:bodyPr wrap="square" lIns="72000" tIns="0" rIns="7200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C00000"/>
                </a:solidFill>
                <a:effectLst/>
                <a:uLnTx/>
                <a:uFillTx/>
                <a:latin typeface="COOP"/>
                <a:ea typeface="+mn-ea"/>
                <a:cs typeface="+mn-cs"/>
              </a:rPr>
              <a:t>Vi har lanceret </a:t>
            </a:r>
            <a:r>
              <a:rPr lang="da-DK" sz="2800" b="1">
                <a:solidFill>
                  <a:srgbClr val="C00000"/>
                </a:solidFill>
                <a:latin typeface="COOP"/>
              </a:rPr>
              <a:t>é</a:t>
            </a:r>
            <a:r>
              <a:rPr kumimoji="0" lang="da-DK" sz="2800" b="1" i="0" u="none" strike="noStrike" kern="1200" cap="none" spc="0" normalizeH="0" baseline="0" noProof="0">
                <a:ln>
                  <a:noFill/>
                </a:ln>
                <a:solidFill>
                  <a:srgbClr val="C00000"/>
                </a:solidFill>
                <a:effectLst/>
                <a:uLnTx/>
                <a:uFillTx/>
                <a:latin typeface="COOP"/>
                <a:ea typeface="+mn-ea"/>
                <a:cs typeface="+mn-cs"/>
              </a:rPr>
              <a:t>t sammenhængende loyalitetskoncept</a:t>
            </a:r>
            <a:endParaRPr kumimoji="0" lang="da-DK" sz="1050" b="1" i="0" u="none" strike="noStrike" kern="1200" cap="none" spc="0" normalizeH="0" baseline="0" noProof="0">
              <a:ln>
                <a:noFill/>
              </a:ln>
              <a:solidFill>
                <a:srgbClr val="C00000"/>
              </a:solidFill>
              <a:effectLst/>
              <a:uLnTx/>
              <a:uFillTx/>
              <a:latin typeface="COOP"/>
              <a:ea typeface="+mn-ea"/>
              <a:cs typeface="+mn-cs"/>
            </a:endParaRPr>
          </a:p>
        </p:txBody>
      </p:sp>
      <p:sp>
        <p:nvSpPr>
          <p:cNvPr id="22" name="TextBox 21">
            <a:extLst>
              <a:ext uri="{FF2B5EF4-FFF2-40B4-BE49-F238E27FC236}">
                <a16:creationId xmlns:a16="http://schemas.microsoft.com/office/drawing/2014/main" id="{12F3267A-8424-B34D-AB2B-E8E6669A61D4}"/>
              </a:ext>
            </a:extLst>
          </p:cNvPr>
          <p:cNvSpPr txBox="1"/>
          <p:nvPr/>
        </p:nvSpPr>
        <p:spPr>
          <a:xfrm>
            <a:off x="447897" y="2132772"/>
            <a:ext cx="5086127"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fokuserer på det danskerne har mest brug for: </a:t>
            </a:r>
            <a:r>
              <a:rPr kumimoji="0" lang="da-DK" sz="1600" b="1" i="0" u="none" strike="noStrike" kern="1200" cap="none" spc="0" normalizeH="0" baseline="0">
                <a:ln>
                  <a:noFill/>
                </a:ln>
                <a:solidFill>
                  <a:srgbClr val="C31414"/>
                </a:solidFill>
                <a:effectLst/>
                <a:uLnTx/>
                <a:uFillTx/>
                <a:latin typeface="COOP"/>
                <a:ea typeface="+mn-ea"/>
                <a:cs typeface="+mn-cs"/>
              </a:rPr>
              <a:t>Bedre priser på dagligvarer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giver </a:t>
            </a:r>
            <a:r>
              <a:rPr kumimoji="0" lang="da-DK" sz="1600" b="1" i="0" u="none" strike="noStrike" kern="1200" cap="none" spc="0" normalizeH="0" baseline="0">
                <a:ln>
                  <a:noFill/>
                </a:ln>
                <a:solidFill>
                  <a:srgbClr val="C31414"/>
                </a:solidFill>
                <a:effectLst/>
                <a:uLnTx/>
                <a:uFillTx/>
                <a:latin typeface="COOP"/>
                <a:ea typeface="+mn-ea"/>
                <a:cs typeface="+mn-cs"/>
              </a:rPr>
              <a:t>1% bonus </a:t>
            </a:r>
            <a:r>
              <a:rPr kumimoji="0" lang="da-DK" sz="1600" b="0" i="0" u="none" strike="noStrike" kern="1200" cap="none" spc="0" normalizeH="0" baseline="0">
                <a:ln>
                  <a:noFill/>
                </a:ln>
                <a:solidFill>
                  <a:srgbClr val="C31414"/>
                </a:solidFill>
                <a:effectLst/>
                <a:uLnTx/>
                <a:uFillTx/>
                <a:latin typeface="COOP"/>
                <a:ea typeface="+mn-ea"/>
                <a:cs typeface="+mn-cs"/>
              </a:rPr>
              <a:t>på en række af Coops stærke varemærker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gør det </a:t>
            </a:r>
            <a:r>
              <a:rPr kumimoji="0" lang="da-DK" sz="1600" b="1" i="0" u="none" strike="noStrike" kern="1200" cap="none" spc="0" normalizeH="0" baseline="0">
                <a:ln>
                  <a:noFill/>
                </a:ln>
                <a:solidFill>
                  <a:srgbClr val="C31414"/>
                </a:solidFill>
                <a:effectLst/>
                <a:uLnTx/>
                <a:uFillTx/>
                <a:latin typeface="COOP"/>
                <a:ea typeface="+mn-ea"/>
                <a:cs typeface="+mn-cs"/>
              </a:rPr>
              <a:t>billigere med </a:t>
            </a:r>
            <a:r>
              <a:rPr kumimoji="0" lang="da-DK" sz="1600" b="1" i="0" u="none" strike="noStrike" kern="1200" cap="none" spc="0" normalizeH="0" baseline="0" err="1">
                <a:ln>
                  <a:noFill/>
                </a:ln>
                <a:solidFill>
                  <a:srgbClr val="C31414"/>
                </a:solidFill>
                <a:effectLst/>
                <a:uLnTx/>
                <a:uFillTx/>
                <a:latin typeface="COOP"/>
                <a:ea typeface="+mn-ea"/>
                <a:cs typeface="+mn-cs"/>
              </a:rPr>
              <a:t>FordelsKonto</a:t>
            </a:r>
            <a:r>
              <a:rPr kumimoji="0" lang="da-DK" sz="1600" b="1" i="0" u="none" strike="noStrike" kern="1200" cap="none" spc="0" normalizeH="0" baseline="0">
                <a:ln>
                  <a:noFill/>
                </a:ln>
                <a:solidFill>
                  <a:srgbClr val="C31414"/>
                </a:solidFill>
                <a:effectLst/>
                <a:uLnTx/>
                <a:uFillTx/>
                <a:latin typeface="COOP"/>
                <a:ea typeface="+mn-ea"/>
                <a:cs typeface="+mn-cs"/>
              </a:rPr>
              <a:t>:</a:t>
            </a:r>
            <a:r>
              <a:rPr kumimoji="0" lang="da-DK" sz="1600" b="0" i="0" u="none" strike="noStrike" kern="1200" cap="none" spc="0" normalizeH="0" baseline="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Op til 15% bonus på +3.000 varer fra 1. maj</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a:ln>
                  <a:noFill/>
                </a:ln>
                <a:solidFill>
                  <a:srgbClr val="C31414"/>
                </a:solidFill>
                <a:effectLst/>
                <a:uLnTx/>
                <a:uFillTx/>
                <a:latin typeface="COOP"/>
                <a:ea typeface="+mn-ea"/>
                <a:cs typeface="+mn-cs"/>
              </a:rPr>
              <a:t>Vi gør det fleksibelt</a:t>
            </a:r>
            <a:r>
              <a:rPr kumimoji="0" lang="da-DK" sz="1600" b="0" i="0" u="none" strike="noStrike" kern="1200" cap="none" spc="0" normalizeH="0" baseline="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Du vælger selv, hvilke varer du vil have bonus på og du kan skifte fordele og beløb månedligt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a:t>
            </a:r>
            <a:r>
              <a:rPr kumimoji="0" lang="da-DK" sz="1600" b="1" i="0" u="none" strike="noStrike" kern="1200" cap="none" spc="0" normalizeH="0" baseline="0">
                <a:ln>
                  <a:noFill/>
                </a:ln>
                <a:solidFill>
                  <a:srgbClr val="C31414"/>
                </a:solidFill>
                <a:effectLst/>
                <a:uLnTx/>
                <a:uFillTx/>
                <a:latin typeface="COOP"/>
                <a:ea typeface="+mn-ea"/>
                <a:cs typeface="+mn-cs"/>
              </a:rPr>
              <a:t>udvider løbende </a:t>
            </a:r>
            <a:r>
              <a:rPr kumimoji="0" lang="da-DK" sz="1600" b="0" i="0" u="none" strike="noStrike" kern="1200" cap="none" spc="0" normalizeH="0" baseline="0">
                <a:ln>
                  <a:noFill/>
                </a:ln>
                <a:solidFill>
                  <a:srgbClr val="C31414"/>
                </a:solidFill>
                <a:effectLst/>
                <a:uLnTx/>
                <a:uFillTx/>
                <a:latin typeface="COOP"/>
                <a:ea typeface="+mn-ea"/>
                <a:cs typeface="+mn-cs"/>
              </a:rPr>
              <a:t>fordelsprogrammet </a:t>
            </a:r>
            <a:endParaRPr kumimoji="0" lang="da-DK" sz="1600" b="0" i="0" u="none" strike="noStrike" kern="1200" cap="none" spc="-20" normalizeH="0" baseline="0">
              <a:ln>
                <a:noFill/>
              </a:ln>
              <a:solidFill>
                <a:srgbClr val="C31414"/>
              </a:solidFill>
              <a:effectLst/>
              <a:uLnTx/>
              <a:uFillTx/>
              <a:latin typeface="COOP"/>
              <a:ea typeface="+mn-ea"/>
              <a:cs typeface="+mn-cs"/>
            </a:endParaRPr>
          </a:p>
        </p:txBody>
      </p:sp>
      <p:sp>
        <p:nvSpPr>
          <p:cNvPr id="9" name="Rectangle 8">
            <a:extLst>
              <a:ext uri="{FF2B5EF4-FFF2-40B4-BE49-F238E27FC236}">
                <a16:creationId xmlns:a16="http://schemas.microsoft.com/office/drawing/2014/main" id="{960B840E-D377-B54C-8441-11204E042761}"/>
              </a:ext>
            </a:extLst>
          </p:cNvPr>
          <p:cNvSpPr/>
          <p:nvPr/>
        </p:nvSpPr>
        <p:spPr>
          <a:xfrm>
            <a:off x="352991" y="385011"/>
            <a:ext cx="5314384" cy="5996739"/>
          </a:xfrm>
          <a:prstGeom prst="rect">
            <a:avLst/>
          </a:prstGeom>
          <a:noFill/>
          <a:ln w="2857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OOP"/>
              <a:ea typeface="+mn-ea"/>
              <a:cs typeface="+mn-cs"/>
            </a:endParaRPr>
          </a:p>
        </p:txBody>
      </p:sp>
      <p:sp>
        <p:nvSpPr>
          <p:cNvPr id="2" name="Rektangel 1">
            <a:extLst>
              <a:ext uri="{FF2B5EF4-FFF2-40B4-BE49-F238E27FC236}">
                <a16:creationId xmlns:a16="http://schemas.microsoft.com/office/drawing/2014/main" id="{A775F22B-E167-48B4-BC5C-6F396E46A800}"/>
              </a:ext>
            </a:extLst>
          </p:cNvPr>
          <p:cNvSpPr/>
          <p:nvPr/>
        </p:nvSpPr>
        <p:spPr>
          <a:xfrm>
            <a:off x="6067425" y="-1"/>
            <a:ext cx="6124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a:ea typeface="+mn-ea"/>
              <a:cs typeface="+mn-cs"/>
            </a:endParaRPr>
          </a:p>
        </p:txBody>
      </p:sp>
      <p:pic>
        <p:nvPicPr>
          <p:cNvPr id="10" name="Coop FordelsKonto video">
            <a:hlinkClick r:id="" action="ppaction://media"/>
            <a:extLst>
              <a:ext uri="{FF2B5EF4-FFF2-40B4-BE49-F238E27FC236}">
                <a16:creationId xmlns:a16="http://schemas.microsoft.com/office/drawing/2014/main" id="{40A74975-769A-48A8-8F01-742AF25F920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902401" y="350541"/>
            <a:ext cx="2484000" cy="4709900"/>
          </a:xfrm>
          <a:prstGeom prst="rect">
            <a:avLst/>
          </a:prstGeom>
        </p:spPr>
      </p:pic>
      <p:grpSp>
        <p:nvGrpSpPr>
          <p:cNvPr id="38" name="Gruppe 37">
            <a:extLst>
              <a:ext uri="{FF2B5EF4-FFF2-40B4-BE49-F238E27FC236}">
                <a16:creationId xmlns:a16="http://schemas.microsoft.com/office/drawing/2014/main" id="{E48CDEF3-0541-434D-8FB2-F2BDE192B6AC}"/>
              </a:ext>
            </a:extLst>
          </p:cNvPr>
          <p:cNvGrpSpPr/>
          <p:nvPr/>
        </p:nvGrpSpPr>
        <p:grpSpPr>
          <a:xfrm>
            <a:off x="6268842" y="5429727"/>
            <a:ext cx="5817505" cy="890396"/>
            <a:chOff x="6041858" y="5911964"/>
            <a:chExt cx="5817505" cy="890396"/>
          </a:xfrm>
        </p:grpSpPr>
        <p:pic>
          <p:nvPicPr>
            <p:cNvPr id="5" name="Billede 4">
              <a:extLst>
                <a:ext uri="{FF2B5EF4-FFF2-40B4-BE49-F238E27FC236}">
                  <a16:creationId xmlns:a16="http://schemas.microsoft.com/office/drawing/2014/main" id="{39A5D800-7789-4166-8704-31A4A5FDA8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3808" y="5911964"/>
              <a:ext cx="341866" cy="429249"/>
            </a:xfrm>
            <a:prstGeom prst="rect">
              <a:avLst/>
            </a:prstGeom>
          </p:spPr>
        </p:pic>
        <p:pic>
          <p:nvPicPr>
            <p:cNvPr id="11" name="Billede 10">
              <a:extLst>
                <a:ext uri="{FF2B5EF4-FFF2-40B4-BE49-F238E27FC236}">
                  <a16:creationId xmlns:a16="http://schemas.microsoft.com/office/drawing/2014/main" id="{2617D44B-9DDE-4564-A014-BDEF77D460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07513" y="5944539"/>
              <a:ext cx="667904" cy="396674"/>
            </a:xfrm>
            <a:prstGeom prst="rect">
              <a:avLst/>
            </a:prstGeom>
          </p:spPr>
        </p:pic>
        <p:pic>
          <p:nvPicPr>
            <p:cNvPr id="14" name="Billede 13">
              <a:extLst>
                <a:ext uri="{FF2B5EF4-FFF2-40B4-BE49-F238E27FC236}">
                  <a16:creationId xmlns:a16="http://schemas.microsoft.com/office/drawing/2014/main" id="{CF97DBA4-6202-4E1B-8FA5-F3428E5E4CF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2487" y="6039974"/>
              <a:ext cx="703890" cy="226740"/>
            </a:xfrm>
            <a:prstGeom prst="rect">
              <a:avLst/>
            </a:prstGeom>
          </p:spPr>
        </p:pic>
        <p:pic>
          <p:nvPicPr>
            <p:cNvPr id="17" name="Billede 16">
              <a:extLst>
                <a:ext uri="{FF2B5EF4-FFF2-40B4-BE49-F238E27FC236}">
                  <a16:creationId xmlns:a16="http://schemas.microsoft.com/office/drawing/2014/main" id="{06292352-94E5-49E4-8C90-3C7177CA386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48685" y="6007406"/>
              <a:ext cx="667904" cy="314783"/>
            </a:xfrm>
            <a:prstGeom prst="rect">
              <a:avLst/>
            </a:prstGeom>
          </p:spPr>
        </p:pic>
        <p:pic>
          <p:nvPicPr>
            <p:cNvPr id="19" name="Billede 18">
              <a:extLst>
                <a:ext uri="{FF2B5EF4-FFF2-40B4-BE49-F238E27FC236}">
                  <a16:creationId xmlns:a16="http://schemas.microsoft.com/office/drawing/2014/main" id="{A1A25714-5C72-473B-B96C-4C959BB2A5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96589" y="6047930"/>
              <a:ext cx="1079211" cy="233733"/>
            </a:xfrm>
            <a:prstGeom prst="rect">
              <a:avLst/>
            </a:prstGeom>
          </p:spPr>
        </p:pic>
        <p:pic>
          <p:nvPicPr>
            <p:cNvPr id="23" name="Billede 22">
              <a:extLst>
                <a:ext uri="{FF2B5EF4-FFF2-40B4-BE49-F238E27FC236}">
                  <a16:creationId xmlns:a16="http://schemas.microsoft.com/office/drawing/2014/main" id="{987F67A4-D493-4323-A7A6-7DA14DC9D0C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94757" y="6097879"/>
              <a:ext cx="987643" cy="155640"/>
            </a:xfrm>
            <a:prstGeom prst="rect">
              <a:avLst/>
            </a:prstGeom>
          </p:spPr>
        </p:pic>
        <p:pic>
          <p:nvPicPr>
            <p:cNvPr id="25" name="Billede 24">
              <a:extLst>
                <a:ext uri="{FF2B5EF4-FFF2-40B4-BE49-F238E27FC236}">
                  <a16:creationId xmlns:a16="http://schemas.microsoft.com/office/drawing/2014/main" id="{B61C731B-2C9B-432F-BD3C-90D4B289A4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608708" y="6460763"/>
              <a:ext cx="1250655" cy="213867"/>
            </a:xfrm>
            <a:prstGeom prst="rect">
              <a:avLst/>
            </a:prstGeom>
          </p:spPr>
        </p:pic>
        <p:pic>
          <p:nvPicPr>
            <p:cNvPr id="27" name="Billede 26">
              <a:extLst>
                <a:ext uri="{FF2B5EF4-FFF2-40B4-BE49-F238E27FC236}">
                  <a16:creationId xmlns:a16="http://schemas.microsoft.com/office/drawing/2014/main" id="{9A219AE9-7C95-48C2-9A51-F3B83F5BB88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796619" y="6373111"/>
              <a:ext cx="411678" cy="429249"/>
            </a:xfrm>
            <a:prstGeom prst="rect">
              <a:avLst/>
            </a:prstGeom>
          </p:spPr>
        </p:pic>
        <p:pic>
          <p:nvPicPr>
            <p:cNvPr id="29" name="Billede 28">
              <a:extLst>
                <a:ext uri="{FF2B5EF4-FFF2-40B4-BE49-F238E27FC236}">
                  <a16:creationId xmlns:a16="http://schemas.microsoft.com/office/drawing/2014/main" id="{7BF17385-0FD9-48BF-B884-A118F1F736C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57825" y="6377867"/>
              <a:ext cx="411678" cy="416824"/>
            </a:xfrm>
            <a:prstGeom prst="rect">
              <a:avLst/>
            </a:prstGeom>
          </p:spPr>
        </p:pic>
        <p:pic>
          <p:nvPicPr>
            <p:cNvPr id="31" name="Billede 30">
              <a:extLst>
                <a:ext uri="{FF2B5EF4-FFF2-40B4-BE49-F238E27FC236}">
                  <a16:creationId xmlns:a16="http://schemas.microsoft.com/office/drawing/2014/main" id="{12C43F1A-82FD-4583-A5D4-F4DC29317E9F}"/>
                </a:ext>
              </a:extLst>
            </p:cNvPr>
            <p:cNvPicPr>
              <a:picLocks noChangeAspect="1"/>
            </p:cNvPicPr>
            <p:nvPr/>
          </p:nvPicPr>
          <p:blipFill>
            <a:blip r:embed="rId18"/>
            <a:stretch>
              <a:fillRect/>
            </a:stretch>
          </p:blipFill>
          <p:spPr>
            <a:xfrm>
              <a:off x="6041858" y="6460763"/>
              <a:ext cx="598137" cy="225827"/>
            </a:xfrm>
            <a:prstGeom prst="rect">
              <a:avLst/>
            </a:prstGeom>
          </p:spPr>
        </p:pic>
        <p:pic>
          <p:nvPicPr>
            <p:cNvPr id="33" name="Billede 32">
              <a:extLst>
                <a:ext uri="{FF2B5EF4-FFF2-40B4-BE49-F238E27FC236}">
                  <a16:creationId xmlns:a16="http://schemas.microsoft.com/office/drawing/2014/main" id="{B649A2FF-6B94-4829-87F3-E6914925F0C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026201" y="6463289"/>
              <a:ext cx="686699" cy="254022"/>
            </a:xfrm>
            <a:prstGeom prst="rect">
              <a:avLst/>
            </a:prstGeom>
          </p:spPr>
        </p:pic>
        <p:pic>
          <p:nvPicPr>
            <p:cNvPr id="35" name="Billede 34">
              <a:extLst>
                <a:ext uri="{FF2B5EF4-FFF2-40B4-BE49-F238E27FC236}">
                  <a16:creationId xmlns:a16="http://schemas.microsoft.com/office/drawing/2014/main" id="{4F5DB6F9-D6C7-4B3D-8F9B-7EFE3ABD284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72527" y="6483896"/>
              <a:ext cx="554992" cy="266396"/>
            </a:xfrm>
            <a:prstGeom prst="rect">
              <a:avLst/>
            </a:prstGeom>
          </p:spPr>
        </p:pic>
        <p:pic>
          <p:nvPicPr>
            <p:cNvPr id="37" name="Billede 36">
              <a:extLst>
                <a:ext uri="{FF2B5EF4-FFF2-40B4-BE49-F238E27FC236}">
                  <a16:creationId xmlns:a16="http://schemas.microsoft.com/office/drawing/2014/main" id="{71E6D651-DF1F-406B-A2D7-D0D1BA5E517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991299" y="6535025"/>
              <a:ext cx="776776" cy="139605"/>
            </a:xfrm>
            <a:prstGeom prst="rect">
              <a:avLst/>
            </a:prstGeom>
          </p:spPr>
        </p:pic>
      </p:grpSp>
      <p:pic>
        <p:nvPicPr>
          <p:cNvPr id="24" name="Graphic 67">
            <a:extLst>
              <a:ext uri="{FF2B5EF4-FFF2-40B4-BE49-F238E27FC236}">
                <a16:creationId xmlns:a16="http://schemas.microsoft.com/office/drawing/2014/main" id="{31A514E8-EB46-473F-8BA6-AC7B7DB009DA}"/>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749993" y="6550905"/>
            <a:ext cx="692014" cy="198770"/>
          </a:xfrm>
          <a:prstGeom prst="rect">
            <a:avLst/>
          </a:prstGeom>
        </p:spPr>
      </p:pic>
      <p:cxnSp>
        <p:nvCxnSpPr>
          <p:cNvPr id="6" name="Lige forbindelse 5">
            <a:extLst>
              <a:ext uri="{FF2B5EF4-FFF2-40B4-BE49-F238E27FC236}">
                <a16:creationId xmlns:a16="http://schemas.microsoft.com/office/drawing/2014/main" id="{90EFF707-A3E1-452D-8DEC-86E022BB7228}"/>
              </a:ext>
            </a:extLst>
          </p:cNvPr>
          <p:cNvCxnSpPr/>
          <p:nvPr/>
        </p:nvCxnSpPr>
        <p:spPr>
          <a:xfrm>
            <a:off x="6268842" y="6381750"/>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659CDDA-7376-4FD2-A16A-6DADD62E2747}"/>
              </a:ext>
            </a:extLst>
          </p:cNvPr>
          <p:cNvCxnSpPr/>
          <p:nvPr/>
        </p:nvCxnSpPr>
        <p:spPr>
          <a:xfrm>
            <a:off x="6240463" y="5350011"/>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10"/>
                                        </p:tgtEl>
                                      </p:cBhvr>
                                    </p:cmd>
                                  </p:childTnLst>
                                </p:cTn>
                              </p:par>
                            </p:childTnLst>
                          </p:cTn>
                        </p:par>
                      </p:childTnLst>
                    </p:cTn>
                  </p:par>
                </p:childTnLst>
              </p:cTn>
              <p:nextCondLst>
                <p:cond evt="onClick" delay="0">
                  <p:tgtEl>
                    <p:spTgt spid="10"/>
                  </p:tgtEl>
                </p:cond>
              </p:nextCondLst>
            </p:seq>
            <p:video>
              <p:cMediaNode vol="80000">
                <p:cTn id="36"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E605CDA-9F92-40BE-34A0-7A03DBFF0B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7E605CDA-9F92-40BE-34A0-7A03DBFF0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27A518-4FDA-E923-1D1E-860E63F1BF3E}"/>
              </a:ext>
            </a:extLst>
          </p:cNvPr>
          <p:cNvSpPr>
            <a:spLocks noGrp="1"/>
          </p:cNvSpPr>
          <p:nvPr>
            <p:ph type="title"/>
          </p:nvPr>
        </p:nvSpPr>
        <p:spPr/>
        <p:txBody>
          <a:bodyPr vert="horz"/>
          <a:lstStyle/>
          <a:p>
            <a:r>
              <a:rPr lang="da-DK"/>
              <a:t>Bæredygtighed </a:t>
            </a:r>
            <a:r>
              <a:rPr lang="da-DK" b="0"/>
              <a:t>| Coop anerkendes af kunderne og globalt for bæredygtighed </a:t>
            </a:r>
          </a:p>
        </p:txBody>
      </p:sp>
      <p:sp>
        <p:nvSpPr>
          <p:cNvPr id="9" name="TextBox 8">
            <a:extLst>
              <a:ext uri="{FF2B5EF4-FFF2-40B4-BE49-F238E27FC236}">
                <a16:creationId xmlns:a16="http://schemas.microsoft.com/office/drawing/2014/main" id="{D8FAF778-BE37-A9D4-EEB6-1939AB7825FB}"/>
              </a:ext>
            </a:extLst>
          </p:cNvPr>
          <p:cNvSpPr txBox="1"/>
          <p:nvPr/>
        </p:nvSpPr>
        <p:spPr>
          <a:xfrm>
            <a:off x="469899" y="1255726"/>
            <a:ext cx="5485815" cy="4905362"/>
          </a:xfrm>
          <a:prstGeom prst="rect">
            <a:avLst/>
          </a:prstGeom>
          <a:solidFill>
            <a:schemeClr val="bg1">
              <a:lumMod val="95000"/>
            </a:schemeClr>
          </a:solidFill>
          <a:ln w="19050" cap="rnd" cmpd="sng" algn="ctr">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t">
            <a:noAutofit/>
          </a:bodyPr>
          <a:lstStyle/>
          <a:p>
            <a:pPr algn="l"/>
            <a:r>
              <a:rPr lang="da-DK" b="1" i="0" err="1">
                <a:solidFill>
                  <a:srgbClr val="000000"/>
                </a:solidFill>
                <a:effectLst/>
                <a:latin typeface="+mj-lt"/>
              </a:rPr>
              <a:t>Änglamark</a:t>
            </a:r>
            <a:r>
              <a:rPr lang="da-DK" b="1" i="0">
                <a:solidFill>
                  <a:srgbClr val="000000"/>
                </a:solidFill>
                <a:effectLst/>
                <a:latin typeface="+mj-lt"/>
              </a:rPr>
              <a:t> vinder 2023-udgaven af </a:t>
            </a:r>
            <a:r>
              <a:rPr lang="da-DK" b="1" i="0" err="1">
                <a:solidFill>
                  <a:srgbClr val="000000"/>
                </a:solidFill>
                <a:effectLst/>
                <a:latin typeface="+mj-lt"/>
              </a:rPr>
              <a:t>Sustainable</a:t>
            </a:r>
            <a:r>
              <a:rPr lang="da-DK" b="1" i="0">
                <a:solidFill>
                  <a:srgbClr val="000000"/>
                </a:solidFill>
                <a:effectLst/>
                <a:latin typeface="+mj-lt"/>
              </a:rPr>
              <a:t> Brand Index og bliver af forbrugerne opfattet som det mest bæredygtige brand i Danmark</a:t>
            </a:r>
            <a:endParaRPr lang="da-DK" b="1">
              <a:solidFill>
                <a:srgbClr val="000000"/>
              </a:solidFill>
              <a:latin typeface="+mj-lt"/>
            </a:endParaRPr>
          </a:p>
          <a:p>
            <a:pPr algn="l"/>
            <a:endParaRPr lang="da-DK" b="0" i="0">
              <a:solidFill>
                <a:srgbClr val="000000"/>
              </a:solidFill>
              <a:effectLst/>
              <a:latin typeface="+mj-lt"/>
            </a:endParaRPr>
          </a:p>
          <a:p>
            <a:pPr algn="l"/>
            <a:r>
              <a:rPr lang="da-DK" b="0" i="0" err="1">
                <a:solidFill>
                  <a:srgbClr val="000000"/>
                </a:solidFill>
                <a:effectLst/>
                <a:latin typeface="+mj-lt"/>
              </a:rPr>
              <a:t>Sustainable</a:t>
            </a:r>
            <a:r>
              <a:rPr lang="da-DK" b="0" i="0">
                <a:solidFill>
                  <a:srgbClr val="000000"/>
                </a:solidFill>
                <a:effectLst/>
                <a:latin typeface="+mj-lt"/>
              </a:rPr>
              <a:t> Brand Index er den største undersøgelse af bæredygtige brands i Europa med over 80.000 respondenter og 1.600 brands. </a:t>
            </a:r>
          </a:p>
          <a:p>
            <a:pPr algn="l"/>
            <a:r>
              <a:rPr lang="da-DK" b="0" i="0">
                <a:solidFill>
                  <a:srgbClr val="000000"/>
                </a:solidFill>
                <a:effectLst/>
                <a:latin typeface="+mj-lt"/>
              </a:rPr>
              <a:t>I Danmark blev 12.000 respondenter interviewet om 243 brands. </a:t>
            </a:r>
            <a:r>
              <a:rPr lang="da-DK" b="0" i="0" err="1">
                <a:solidFill>
                  <a:srgbClr val="000000"/>
                </a:solidFill>
                <a:effectLst/>
                <a:latin typeface="+mj-lt"/>
              </a:rPr>
              <a:t>Änglamark</a:t>
            </a:r>
            <a:r>
              <a:rPr lang="da-DK" b="0" i="0">
                <a:solidFill>
                  <a:srgbClr val="000000"/>
                </a:solidFill>
                <a:effectLst/>
                <a:latin typeface="+mj-lt"/>
              </a:rPr>
              <a:t> var ny på listen og slog vinderen fra de sidste to år, REMA 1000. </a:t>
            </a:r>
          </a:p>
        </p:txBody>
      </p:sp>
      <p:grpSp>
        <p:nvGrpSpPr>
          <p:cNvPr id="14" name="Group 13">
            <a:extLst>
              <a:ext uri="{FF2B5EF4-FFF2-40B4-BE49-F238E27FC236}">
                <a16:creationId xmlns:a16="http://schemas.microsoft.com/office/drawing/2014/main" id="{6AB4FF37-FBB3-C23A-9105-DD074EDC9872}"/>
              </a:ext>
            </a:extLst>
          </p:cNvPr>
          <p:cNvGrpSpPr/>
          <p:nvPr/>
        </p:nvGrpSpPr>
        <p:grpSpPr>
          <a:xfrm>
            <a:off x="804521" y="5157694"/>
            <a:ext cx="4816570" cy="889159"/>
            <a:chOff x="883449" y="5157694"/>
            <a:chExt cx="4816570" cy="889159"/>
          </a:xfrm>
        </p:grpSpPr>
        <p:pic>
          <p:nvPicPr>
            <p:cNvPr id="10" name="Picture 6" descr="Sustainable Brand Index Reports 2017">
              <a:extLst>
                <a:ext uri="{FF2B5EF4-FFF2-40B4-BE49-F238E27FC236}">
                  <a16:creationId xmlns:a16="http://schemas.microsoft.com/office/drawing/2014/main" id="{60F8AA47-8FDA-1FFE-CF10-02E4AE1AE05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2318" y="5157694"/>
              <a:ext cx="2487701" cy="8891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nglamark_Green_RGB_Low">
              <a:extLst>
                <a:ext uri="{FF2B5EF4-FFF2-40B4-BE49-F238E27FC236}">
                  <a16:creationId xmlns:a16="http://schemas.microsoft.com/office/drawing/2014/main" id="{51BBA206-A1D4-0ADC-733E-156436EAC9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83449" y="5430422"/>
              <a:ext cx="2073175" cy="34370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2">
            <a:extLst>
              <a:ext uri="{FF2B5EF4-FFF2-40B4-BE49-F238E27FC236}">
                <a16:creationId xmlns:a16="http://schemas.microsoft.com/office/drawing/2014/main" id="{F22FD568-EF18-86D9-D420-707D987D7500}"/>
              </a:ext>
            </a:extLst>
          </p:cNvPr>
          <p:cNvSpPr txBox="1">
            <a:spLocks/>
          </p:cNvSpPr>
          <p:nvPr/>
        </p:nvSpPr>
        <p:spPr>
          <a:xfrm>
            <a:off x="6236286" y="1255726"/>
            <a:ext cx="5327064" cy="4905362"/>
          </a:xfrm>
          <a:prstGeom prst="rect">
            <a:avLst/>
          </a:prstGeom>
          <a:solidFill>
            <a:schemeClr val="bg1">
              <a:lumMod val="95000"/>
            </a:schemeClr>
          </a:solidFill>
          <a:ln w="19050" cap="rnd" cmpd="sng" algn="ctr">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t">
            <a:noAutofit/>
          </a:bodyPr>
          <a:lstStyle>
            <a:defPPr>
              <a:defRPr lang="en-US"/>
            </a:defPPr>
            <a:lvl1pPr>
              <a:defRPr b="1" i="0">
                <a:solidFill>
                  <a:srgbClr val="000000"/>
                </a:solidFill>
                <a:effectLst/>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a-DK"/>
              <a:t>Coop modtager global anerkendelse for energieffektivitet af Clean Energy </a:t>
            </a:r>
            <a:r>
              <a:rPr lang="da-DK" err="1"/>
              <a:t>Ministerial</a:t>
            </a:r>
            <a:r>
              <a:rPr lang="da-DK"/>
              <a:t> </a:t>
            </a:r>
          </a:p>
          <a:p>
            <a:endParaRPr lang="da-DK"/>
          </a:p>
          <a:p>
            <a:br>
              <a:rPr lang="da-DK"/>
            </a:br>
            <a:r>
              <a:rPr lang="da-DK" b="0"/>
              <a:t>Coop har reduceret sit energiforbrug med 24% siden 2016 og er blevet tildelt “Award of Excellence” fra Clean Energy </a:t>
            </a:r>
            <a:r>
              <a:rPr lang="da-DK" b="0" err="1"/>
              <a:t>Ministerial</a:t>
            </a:r>
            <a:r>
              <a:rPr lang="da-DK" b="0"/>
              <a:t> i 2023, som er en international organisation, der fremmer ren energi og klimahandling</a:t>
            </a:r>
          </a:p>
        </p:txBody>
      </p:sp>
      <p:pic>
        <p:nvPicPr>
          <p:cNvPr id="1026" name="Picture 2" descr="Coop vinder international energipris | Coop Danmark A/S">
            <a:extLst>
              <a:ext uri="{FF2B5EF4-FFF2-40B4-BE49-F238E27FC236}">
                <a16:creationId xmlns:a16="http://schemas.microsoft.com/office/drawing/2014/main" id="{BFC6A9BB-44BC-283A-402E-99B0B9918B3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61164" y="4806534"/>
            <a:ext cx="2277308"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3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A663861-8AA0-4594-9A02-435A0F0524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think-cell data - do not delete" hidden="1">
                        <a:extLst>
                          <a:ext uri="{FF2B5EF4-FFF2-40B4-BE49-F238E27FC236}">
                            <a16:creationId xmlns:a16="http://schemas.microsoft.com/office/drawing/2014/main" id="{BA663861-8AA0-4594-9A02-435A0F0524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74E024-0F46-48AD-B7B0-A4134D362612}"/>
              </a:ext>
            </a:extLst>
          </p:cNvPr>
          <p:cNvSpPr>
            <a:spLocks noGrp="1"/>
          </p:cNvSpPr>
          <p:nvPr>
            <p:ph type="title"/>
          </p:nvPr>
        </p:nvSpPr>
        <p:spPr/>
        <p:txBody>
          <a:bodyPr vert="horz">
            <a:normAutofit/>
          </a:bodyPr>
          <a:lstStyle/>
          <a:p>
            <a:r>
              <a:rPr lang="da-DK"/>
              <a:t>Coop One</a:t>
            </a:r>
            <a:r>
              <a:rPr lang="da-DK" b="0"/>
              <a:t> | 1. september 2023 gik vi live med sidste rul af Coop One IT platformen efter 6 års indsats og en investering på +2 mia. DKK</a:t>
            </a:r>
          </a:p>
        </p:txBody>
      </p:sp>
      <p:sp>
        <p:nvSpPr>
          <p:cNvPr id="21" name="Billedforklaring: højrepil 14">
            <a:extLst>
              <a:ext uri="{FF2B5EF4-FFF2-40B4-BE49-F238E27FC236}">
                <a16:creationId xmlns:a16="http://schemas.microsoft.com/office/drawing/2014/main" id="{39FBBD63-9312-423C-A9E3-467CD52B2E76}"/>
              </a:ext>
            </a:extLst>
          </p:cNvPr>
          <p:cNvSpPr/>
          <p:nvPr/>
        </p:nvSpPr>
        <p:spPr>
          <a:xfrm>
            <a:off x="1034474" y="1481712"/>
            <a:ext cx="4139802" cy="4914388"/>
          </a:xfrm>
          <a:prstGeom prst="rightArrowCallout">
            <a:avLst>
              <a:gd name="adj1" fmla="val 31043"/>
              <a:gd name="adj2" fmla="val 36221"/>
              <a:gd name="adj3" fmla="val 8357"/>
              <a:gd name="adj4" fmla="val 86554"/>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Pladsholder til indhold 6" descr="Et billede, der indeholder tekst, skærmbillede, cirkel, Font/skrifttype&#10;&#10;Automatisk genereret beskrivelse">
            <a:extLst>
              <a:ext uri="{FF2B5EF4-FFF2-40B4-BE49-F238E27FC236}">
                <a16:creationId xmlns:a16="http://schemas.microsoft.com/office/drawing/2014/main" id="{72CD74E4-69B3-4E8F-9E2F-C8F859614611}"/>
              </a:ext>
            </a:extLst>
          </p:cNvPr>
          <p:cNvPicPr>
            <a:picLocks noChangeAspect="1"/>
          </p:cNvPicPr>
          <p:nvPr/>
        </p:nvPicPr>
        <p:blipFill>
          <a:blip r:embed="rId6"/>
          <a:stretch>
            <a:fillRect/>
          </a:stretch>
        </p:blipFill>
        <p:spPr>
          <a:xfrm>
            <a:off x="847149" y="1708791"/>
            <a:ext cx="3807992" cy="4548188"/>
          </a:xfrm>
          <a:prstGeom prst="rect">
            <a:avLst/>
          </a:prstGeom>
        </p:spPr>
      </p:pic>
      <p:grpSp>
        <p:nvGrpSpPr>
          <p:cNvPr id="8" name="Gruppe 79">
            <a:extLst>
              <a:ext uri="{FF2B5EF4-FFF2-40B4-BE49-F238E27FC236}">
                <a16:creationId xmlns:a16="http://schemas.microsoft.com/office/drawing/2014/main" id="{B6E9B90C-3B9B-750D-C657-A0BAAB045A4A}"/>
              </a:ext>
            </a:extLst>
          </p:cNvPr>
          <p:cNvGrpSpPr/>
          <p:nvPr/>
        </p:nvGrpSpPr>
        <p:grpSpPr>
          <a:xfrm>
            <a:off x="10110542" y="2464543"/>
            <a:ext cx="1380494" cy="927945"/>
            <a:chOff x="6260961" y="5953427"/>
            <a:chExt cx="1380493" cy="927945"/>
          </a:xfrm>
        </p:grpSpPr>
        <p:sp>
          <p:nvSpPr>
            <p:cNvPr id="9" name="Tekstfelt 66">
              <a:extLst>
                <a:ext uri="{FF2B5EF4-FFF2-40B4-BE49-F238E27FC236}">
                  <a16:creationId xmlns:a16="http://schemas.microsoft.com/office/drawing/2014/main" id="{4F582019-3C7C-8450-EB01-1F72F83DC865}"/>
                </a:ext>
              </a:extLst>
            </p:cNvPr>
            <p:cNvSpPr txBox="1"/>
            <p:nvPr/>
          </p:nvSpPr>
          <p:spPr>
            <a:xfrm>
              <a:off x="6260961" y="6465874"/>
              <a:ext cx="1380493" cy="415498"/>
            </a:xfrm>
            <a:prstGeom prst="rect">
              <a:avLst/>
            </a:prstGeom>
            <a:noFill/>
          </p:spPr>
          <p:txBody>
            <a:bodyPr wrap="square" lIns="0" tIns="0" rIns="0" bIns="0" rtlCol="0">
              <a:spAutoFit/>
            </a:bodyPr>
            <a:lstStyle/>
            <a:p>
              <a:pPr lvl="0" algn="ctr">
                <a:defRPr/>
              </a:pPr>
              <a:r>
                <a:rPr lang="da-DK" sz="900" b="1">
                  <a:solidFill>
                    <a:srgbClr val="000000"/>
                  </a:solidFill>
                </a:rPr>
                <a:t>50+ samarbejdende </a:t>
              </a:r>
              <a:r>
                <a:rPr lang="da-DK" sz="900">
                  <a:solidFill>
                    <a:srgbClr val="000000"/>
                  </a:solidFill>
                </a:rPr>
                <a:t>konsulentvirksomheder fra hele verden</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0" name="Grafik 75" descr="Håndtryk med massiv udfyldning">
              <a:extLst>
                <a:ext uri="{FF2B5EF4-FFF2-40B4-BE49-F238E27FC236}">
                  <a16:creationId xmlns:a16="http://schemas.microsoft.com/office/drawing/2014/main" id="{8A00D5BC-A1A5-BBBE-71F5-CDF6DEF61C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74233" y="5953427"/>
              <a:ext cx="553950" cy="553950"/>
            </a:xfrm>
            <a:prstGeom prst="rect">
              <a:avLst/>
            </a:prstGeom>
          </p:spPr>
        </p:pic>
      </p:grpSp>
      <p:grpSp>
        <p:nvGrpSpPr>
          <p:cNvPr id="12" name="Gruppe 91">
            <a:extLst>
              <a:ext uri="{FF2B5EF4-FFF2-40B4-BE49-F238E27FC236}">
                <a16:creationId xmlns:a16="http://schemas.microsoft.com/office/drawing/2014/main" id="{FD142EFB-051C-4483-DB99-556D7FB34968}"/>
              </a:ext>
            </a:extLst>
          </p:cNvPr>
          <p:cNvGrpSpPr/>
          <p:nvPr/>
        </p:nvGrpSpPr>
        <p:grpSpPr>
          <a:xfrm>
            <a:off x="6225105" y="2309061"/>
            <a:ext cx="1705674" cy="1181393"/>
            <a:chOff x="10191529" y="1292060"/>
            <a:chExt cx="1705674" cy="1181392"/>
          </a:xfrm>
        </p:grpSpPr>
        <p:sp>
          <p:nvSpPr>
            <p:cNvPr id="13" name="Tekstfelt 52">
              <a:extLst>
                <a:ext uri="{FF2B5EF4-FFF2-40B4-BE49-F238E27FC236}">
                  <a16:creationId xmlns:a16="http://schemas.microsoft.com/office/drawing/2014/main" id="{4DCB0251-9655-68AB-E5E8-467E84E71F2A}"/>
                </a:ext>
              </a:extLst>
            </p:cNvPr>
            <p:cNvSpPr txBox="1"/>
            <p:nvPr/>
          </p:nvSpPr>
          <p:spPr>
            <a:xfrm>
              <a:off x="10191529" y="1919454"/>
              <a:ext cx="1705674" cy="553998"/>
            </a:xfrm>
            <a:prstGeom prst="rect">
              <a:avLst/>
            </a:prstGeom>
            <a:noFill/>
          </p:spPr>
          <p:txBody>
            <a:bodyPr wrap="square" lIns="0" tIns="0" rIns="0" bIns="0" rtlCol="0">
              <a:spAutoFit/>
            </a:bodyPr>
            <a:lstStyle/>
            <a:p>
              <a:pPr lvl="0" algn="ctr">
                <a:defRPr/>
              </a:pPr>
              <a:r>
                <a:rPr lang="da-DK" sz="900" b="1">
                  <a:solidFill>
                    <a:srgbClr val="000000"/>
                  </a:solidFill>
                </a:rPr>
                <a:t>200.000+ varer - </a:t>
              </a:r>
              <a:r>
                <a:rPr lang="da-DK" sz="900">
                  <a:solidFill>
                    <a:srgbClr val="000000"/>
                  </a:solidFill>
                </a:rPr>
                <a:t>historisk (seneste 2 år) &amp; nutid - fra både butikker og online blev migreret til SAP.</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4" name="Grafik 83" descr="Lager med massiv udfyldning">
              <a:extLst>
                <a:ext uri="{FF2B5EF4-FFF2-40B4-BE49-F238E27FC236}">
                  <a16:creationId xmlns:a16="http://schemas.microsoft.com/office/drawing/2014/main" id="{B453C718-66CE-E00A-5343-B6AA02BB4E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40728" y="1292060"/>
              <a:ext cx="607277" cy="607277"/>
            </a:xfrm>
            <a:prstGeom prst="rect">
              <a:avLst/>
            </a:prstGeom>
          </p:spPr>
        </p:pic>
      </p:grpSp>
      <p:grpSp>
        <p:nvGrpSpPr>
          <p:cNvPr id="15" name="Gruppe 92">
            <a:extLst>
              <a:ext uri="{FF2B5EF4-FFF2-40B4-BE49-F238E27FC236}">
                <a16:creationId xmlns:a16="http://schemas.microsoft.com/office/drawing/2014/main" id="{4E46831E-89FA-E134-D36D-4B4A8A7F8F7C}"/>
              </a:ext>
            </a:extLst>
          </p:cNvPr>
          <p:cNvGrpSpPr/>
          <p:nvPr/>
        </p:nvGrpSpPr>
        <p:grpSpPr>
          <a:xfrm>
            <a:off x="10116064" y="3457170"/>
            <a:ext cx="1369451" cy="1823428"/>
            <a:chOff x="8088120" y="2843329"/>
            <a:chExt cx="1369451" cy="1823426"/>
          </a:xfrm>
        </p:grpSpPr>
        <p:sp>
          <p:nvSpPr>
            <p:cNvPr id="16" name="Tekstfelt 70">
              <a:extLst>
                <a:ext uri="{FF2B5EF4-FFF2-40B4-BE49-F238E27FC236}">
                  <a16:creationId xmlns:a16="http://schemas.microsoft.com/office/drawing/2014/main" id="{1B572561-3876-1A28-5AB3-E4AE0A335833}"/>
                </a:ext>
              </a:extLst>
            </p:cNvPr>
            <p:cNvSpPr txBox="1"/>
            <p:nvPr/>
          </p:nvSpPr>
          <p:spPr>
            <a:xfrm>
              <a:off x="8088120" y="3558760"/>
              <a:ext cx="1369451" cy="1107995"/>
            </a:xfrm>
            <a:prstGeom prst="rect">
              <a:avLst/>
            </a:prstGeom>
            <a:noFill/>
          </p:spPr>
          <p:txBody>
            <a:bodyPr wrap="square" lIns="0" tIns="0" rIns="0" bIns="0" rtlCol="0">
              <a:spAutoFit/>
            </a:bodyPr>
            <a:lstStyle/>
            <a:p>
              <a:pPr lvl="0" algn="ctr">
                <a:defRPr/>
              </a:pPr>
              <a:r>
                <a:rPr lang="da-DK" sz="900" b="1">
                  <a:solidFill>
                    <a:srgbClr val="000000"/>
                  </a:solidFill>
                </a:rPr>
                <a:t>5 interne distributionscentre og 6 eksterne distributionscentre
i</a:t>
              </a:r>
              <a:r>
                <a:rPr lang="da-DK" sz="900">
                  <a:solidFill>
                    <a:srgbClr val="000000"/>
                  </a:solidFill>
                </a:rPr>
                <a:t>ntegreret i Coop SAP-løsningen for at sikre varelevering i butikkerne</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7" name="Grafik 85" descr="Lager med massiv udfyldning">
              <a:extLst>
                <a:ext uri="{FF2B5EF4-FFF2-40B4-BE49-F238E27FC236}">
                  <a16:creationId xmlns:a16="http://schemas.microsoft.com/office/drawing/2014/main" id="{062A618C-F84B-677E-DDBB-1153ACDBFB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24750" y="2843329"/>
              <a:ext cx="696191" cy="696191"/>
            </a:xfrm>
            <a:prstGeom prst="rect">
              <a:avLst/>
            </a:prstGeom>
          </p:spPr>
        </p:pic>
      </p:grpSp>
      <p:grpSp>
        <p:nvGrpSpPr>
          <p:cNvPr id="18" name="Gruppe 80">
            <a:extLst>
              <a:ext uri="{FF2B5EF4-FFF2-40B4-BE49-F238E27FC236}">
                <a16:creationId xmlns:a16="http://schemas.microsoft.com/office/drawing/2014/main" id="{87658DE3-B296-32A4-6614-0C31A58BD377}"/>
              </a:ext>
            </a:extLst>
          </p:cNvPr>
          <p:cNvGrpSpPr/>
          <p:nvPr/>
        </p:nvGrpSpPr>
        <p:grpSpPr>
          <a:xfrm>
            <a:off x="8149276" y="3608777"/>
            <a:ext cx="1720974" cy="2387152"/>
            <a:chOff x="10184818" y="4071918"/>
            <a:chExt cx="1720974" cy="2387151"/>
          </a:xfrm>
        </p:grpSpPr>
        <p:sp>
          <p:nvSpPr>
            <p:cNvPr id="26" name="Tekstfelt 70">
              <a:extLst>
                <a:ext uri="{FF2B5EF4-FFF2-40B4-BE49-F238E27FC236}">
                  <a16:creationId xmlns:a16="http://schemas.microsoft.com/office/drawing/2014/main" id="{654EC8C1-10EE-2A19-11FC-2F4E48E49345}"/>
                </a:ext>
              </a:extLst>
            </p:cNvPr>
            <p:cNvSpPr txBox="1"/>
            <p:nvPr/>
          </p:nvSpPr>
          <p:spPr>
            <a:xfrm>
              <a:off x="10184818" y="4658577"/>
              <a:ext cx="1720974" cy="1800492"/>
            </a:xfrm>
            <a:prstGeom prst="rect">
              <a:avLst/>
            </a:prstGeom>
            <a:noFill/>
          </p:spPr>
          <p:txBody>
            <a:bodyPr wrap="square" lIns="0" tIns="0" rIns="0" bIns="0" rtlCol="0">
              <a:spAutoFit/>
            </a:bodyPr>
            <a:lstStyle/>
            <a:p>
              <a:pPr lvl="0" algn="ctr">
                <a:defRPr/>
              </a:pPr>
              <a:r>
                <a:rPr lang="da-DK" sz="900" b="1">
                  <a:solidFill>
                    <a:srgbClr val="000000"/>
                  </a:solidFill>
                </a:rPr>
                <a:t>Følgende SAP-systemer er blevet anvendt</a:t>
              </a:r>
            </a:p>
            <a:p>
              <a:pPr marL="628682" lvl="1" indent="-171458">
                <a:buFont typeface="Arial" panose="020B0604020202020204" pitchFamily="34" charset="0"/>
                <a:buChar char="•"/>
                <a:defRPr/>
              </a:pPr>
              <a:r>
                <a:rPr lang="da-DK" sz="900">
                  <a:solidFill>
                    <a:srgbClr val="000000"/>
                  </a:solidFill>
                  <a:latin typeface="COOP"/>
                </a:rPr>
                <a:t>SAP S/4 (1809)</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CAR</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BW/4</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EWM</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TM</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Fiori</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GTS</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PO</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DS</a:t>
              </a:r>
            </a:p>
            <a:p>
              <a:pPr lvl="0" algn="ctr">
                <a:defRPr/>
              </a:pPr>
              <a:r>
                <a:rPr lang="da-DK" sz="900">
                  <a:solidFill>
                    <a:srgbClr val="000000"/>
                  </a:solidFill>
                </a:rPr>
                <a:t>Suppleret med løsninger fra Stibo og Relex.</a:t>
              </a:r>
              <a:endParaRPr kumimoji="0" lang="da-DK" sz="900" b="0" i="0" u="none" strike="noStrike" kern="1200" cap="none" spc="0" normalizeH="0" baseline="0" noProof="0">
                <a:ln>
                  <a:noFill/>
                </a:ln>
                <a:solidFill>
                  <a:srgbClr val="000000"/>
                </a:solidFill>
                <a:effectLst/>
                <a:uLnTx/>
                <a:uFillTx/>
                <a:latin typeface="COOP"/>
                <a:ea typeface="+mn-ea"/>
                <a:cs typeface="+mn-cs"/>
              </a:endParaRPr>
            </a:p>
          </p:txBody>
        </p:sp>
        <p:pic>
          <p:nvPicPr>
            <p:cNvPr id="27" name="Grafik 87" descr="Computer med massiv udfyldning">
              <a:extLst>
                <a:ext uri="{FF2B5EF4-FFF2-40B4-BE49-F238E27FC236}">
                  <a16:creationId xmlns:a16="http://schemas.microsoft.com/office/drawing/2014/main" id="{44D51025-FCCD-4EFF-B46A-A5236B2A58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25419" y="4071918"/>
              <a:ext cx="639773" cy="639773"/>
            </a:xfrm>
            <a:prstGeom prst="rect">
              <a:avLst/>
            </a:prstGeom>
          </p:spPr>
        </p:pic>
      </p:grpSp>
      <p:grpSp>
        <p:nvGrpSpPr>
          <p:cNvPr id="28" name="Gruppe 90">
            <a:extLst>
              <a:ext uri="{FF2B5EF4-FFF2-40B4-BE49-F238E27FC236}">
                <a16:creationId xmlns:a16="http://schemas.microsoft.com/office/drawing/2014/main" id="{43FE06B1-2C01-C82E-B245-DF1CD5BFDD9D}"/>
              </a:ext>
            </a:extLst>
          </p:cNvPr>
          <p:cNvGrpSpPr/>
          <p:nvPr/>
        </p:nvGrpSpPr>
        <p:grpSpPr>
          <a:xfrm>
            <a:off x="6320723" y="1236532"/>
            <a:ext cx="1514438" cy="991391"/>
            <a:chOff x="6192842" y="655379"/>
            <a:chExt cx="1514438" cy="991391"/>
          </a:xfrm>
        </p:grpSpPr>
        <p:sp>
          <p:nvSpPr>
            <p:cNvPr id="29" name="Tekstfelt 21">
              <a:extLst>
                <a:ext uri="{FF2B5EF4-FFF2-40B4-BE49-F238E27FC236}">
                  <a16:creationId xmlns:a16="http://schemas.microsoft.com/office/drawing/2014/main" id="{16F7BAEA-C59E-84BB-394C-8ABB34E2BAAF}"/>
                </a:ext>
              </a:extLst>
            </p:cNvPr>
            <p:cNvSpPr txBox="1"/>
            <p:nvPr/>
          </p:nvSpPr>
          <p:spPr>
            <a:xfrm>
              <a:off x="6192842" y="1231272"/>
              <a:ext cx="1514438" cy="415498"/>
            </a:xfrm>
            <a:prstGeom prst="rect">
              <a:avLst/>
            </a:prstGeom>
            <a:noFill/>
          </p:spPr>
          <p:txBody>
            <a:bodyPr wrap="square" lIns="0" tIns="0" rIns="0" bIns="0" rtlCol="0">
              <a:spAutoFit/>
            </a:bodyPr>
            <a:lstStyle/>
            <a:p>
              <a:pPr lvl="0" algn="ctr">
                <a:defRPr/>
              </a:pPr>
              <a:r>
                <a:rPr lang="da-DK" sz="900" b="1">
                  <a:solidFill>
                    <a:srgbClr val="000000"/>
                  </a:solidFill>
                </a:rPr>
                <a:t>1500+ deltagere </a:t>
              </a:r>
              <a:r>
                <a:rPr lang="da-DK" sz="900">
                  <a:solidFill>
                    <a:srgbClr val="000000"/>
                  </a:solidFill>
                </a:rPr>
                <a:t>på Coop One programmet (fuldtid &amp; deltid)</a:t>
              </a:r>
              <a:endParaRPr kumimoji="0" lang="da-DK" sz="1050" i="0" u="none" strike="noStrike" kern="1200" cap="none" spc="0" normalizeH="0" baseline="0" noProof="0">
                <a:ln>
                  <a:noFill/>
                </a:ln>
                <a:solidFill>
                  <a:srgbClr val="000000"/>
                </a:solidFill>
                <a:effectLst/>
                <a:uLnTx/>
                <a:uFillTx/>
                <a:latin typeface="COOP"/>
                <a:ea typeface="+mn-ea"/>
                <a:cs typeface="+mn-cs"/>
              </a:endParaRPr>
            </a:p>
          </p:txBody>
        </p:sp>
        <p:pic>
          <p:nvPicPr>
            <p:cNvPr id="30" name="Grafik 89" descr="Brugere med massiv udfyldning">
              <a:extLst>
                <a:ext uri="{FF2B5EF4-FFF2-40B4-BE49-F238E27FC236}">
                  <a16:creationId xmlns:a16="http://schemas.microsoft.com/office/drawing/2014/main" id="{6B45FC02-F94C-831F-F649-650A9E7C36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11892" y="655379"/>
              <a:ext cx="676338" cy="676338"/>
            </a:xfrm>
            <a:prstGeom prst="rect">
              <a:avLst/>
            </a:prstGeom>
          </p:spPr>
        </p:pic>
      </p:grpSp>
      <p:grpSp>
        <p:nvGrpSpPr>
          <p:cNvPr id="31" name="Gruppe 98">
            <a:extLst>
              <a:ext uri="{FF2B5EF4-FFF2-40B4-BE49-F238E27FC236}">
                <a16:creationId xmlns:a16="http://schemas.microsoft.com/office/drawing/2014/main" id="{ADBB2B7D-59F7-5C09-571B-B4F6197EF66F}"/>
              </a:ext>
            </a:extLst>
          </p:cNvPr>
          <p:cNvGrpSpPr/>
          <p:nvPr/>
        </p:nvGrpSpPr>
        <p:grpSpPr>
          <a:xfrm>
            <a:off x="10075965" y="1353556"/>
            <a:ext cx="1449649" cy="856438"/>
            <a:chOff x="10298549" y="551035"/>
            <a:chExt cx="1449649" cy="856438"/>
          </a:xfrm>
        </p:grpSpPr>
        <p:sp>
          <p:nvSpPr>
            <p:cNvPr id="32" name="Tekstfelt 70">
              <a:extLst>
                <a:ext uri="{FF2B5EF4-FFF2-40B4-BE49-F238E27FC236}">
                  <a16:creationId xmlns:a16="http://schemas.microsoft.com/office/drawing/2014/main" id="{DCE91EBB-C48D-7129-020C-DD1086B8A8DC}"/>
                </a:ext>
              </a:extLst>
            </p:cNvPr>
            <p:cNvSpPr txBox="1"/>
            <p:nvPr/>
          </p:nvSpPr>
          <p:spPr>
            <a:xfrm>
              <a:off x="10298549" y="991975"/>
              <a:ext cx="1449649" cy="415498"/>
            </a:xfrm>
            <a:prstGeom prst="rect">
              <a:avLst/>
            </a:prstGeom>
            <a:noFill/>
          </p:spPr>
          <p:txBody>
            <a:bodyPr wrap="square" lIns="0" tIns="0" rIns="0" bIns="0" rtlCol="0">
              <a:spAutoFit/>
            </a:bodyPr>
            <a:lstStyle/>
            <a:p>
              <a:pPr lvl="0" algn="ctr">
                <a:defRPr/>
              </a:pPr>
              <a:r>
                <a:rPr lang="da-DK" sz="900" b="1">
                  <a:solidFill>
                    <a:srgbClr val="000000"/>
                  </a:solidFill>
                </a:rPr>
                <a:t>1.200.000+ timer </a:t>
              </a:r>
              <a:r>
                <a:rPr lang="da-DK" sz="900">
                  <a:solidFill>
                    <a:srgbClr val="000000"/>
                  </a:solidFill>
                </a:rPr>
                <a:t>brugt på eksekvering af Coop One programmet</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3" name="Grafik 96" descr="Timeglas 90% med massiv udfyldning">
              <a:extLst>
                <a:ext uri="{FF2B5EF4-FFF2-40B4-BE49-F238E27FC236}">
                  <a16:creationId xmlns:a16="http://schemas.microsoft.com/office/drawing/2014/main" id="{3AC151A9-2D91-6873-413B-F3A8C24BD05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791384" y="551035"/>
              <a:ext cx="463979" cy="463979"/>
            </a:xfrm>
            <a:prstGeom prst="rect">
              <a:avLst/>
            </a:prstGeom>
          </p:spPr>
        </p:pic>
      </p:grpSp>
      <p:grpSp>
        <p:nvGrpSpPr>
          <p:cNvPr id="34" name="Gruppe 82">
            <a:extLst>
              <a:ext uri="{FF2B5EF4-FFF2-40B4-BE49-F238E27FC236}">
                <a16:creationId xmlns:a16="http://schemas.microsoft.com/office/drawing/2014/main" id="{6EE5171D-758B-38A7-0E59-B9E590E82423}"/>
              </a:ext>
            </a:extLst>
          </p:cNvPr>
          <p:cNvGrpSpPr/>
          <p:nvPr/>
        </p:nvGrpSpPr>
        <p:grpSpPr>
          <a:xfrm>
            <a:off x="8151476" y="1328942"/>
            <a:ext cx="1556743" cy="881871"/>
            <a:chOff x="6288551" y="4886408"/>
            <a:chExt cx="1556743" cy="881869"/>
          </a:xfrm>
        </p:grpSpPr>
        <p:sp>
          <p:nvSpPr>
            <p:cNvPr id="35" name="Tekstfelt 70">
              <a:extLst>
                <a:ext uri="{FF2B5EF4-FFF2-40B4-BE49-F238E27FC236}">
                  <a16:creationId xmlns:a16="http://schemas.microsoft.com/office/drawing/2014/main" id="{9035ED5A-6F0C-3BC6-E2D7-79D86246D7C5}"/>
                </a:ext>
              </a:extLst>
            </p:cNvPr>
            <p:cNvSpPr txBox="1"/>
            <p:nvPr/>
          </p:nvSpPr>
          <p:spPr>
            <a:xfrm>
              <a:off x="6288551" y="5352780"/>
              <a:ext cx="1556743" cy="415497"/>
            </a:xfrm>
            <a:prstGeom prst="rect">
              <a:avLst/>
            </a:prstGeom>
            <a:noFill/>
          </p:spPr>
          <p:txBody>
            <a:bodyPr wrap="square" lIns="0" tIns="0" rIns="0" bIns="0" rtlCol="0">
              <a:spAutoFit/>
            </a:bodyPr>
            <a:lstStyle/>
            <a:p>
              <a:pPr lvl="0" algn="ctr">
                <a:defRPr/>
              </a:pPr>
              <a:r>
                <a:rPr lang="da-DK" sz="900" b="1">
                  <a:solidFill>
                    <a:srgbClr val="000000"/>
                  </a:solidFill>
                </a:rPr>
                <a:t>16.450+ medarbejdere har fået træning </a:t>
              </a:r>
              <a:r>
                <a:rPr lang="da-DK" sz="900">
                  <a:solidFill>
                    <a:srgbClr val="000000"/>
                  </a:solidFill>
                </a:rPr>
                <a:t>i</a:t>
              </a:r>
              <a:r>
                <a:rPr lang="da-DK" sz="900" b="1">
                  <a:solidFill>
                    <a:srgbClr val="000000"/>
                  </a:solidFill>
                </a:rPr>
                <a:t> </a:t>
              </a:r>
              <a:r>
                <a:rPr lang="da-DK" sz="900">
                  <a:solidFill>
                    <a:srgbClr val="000000"/>
                  </a:solidFill>
                </a:rPr>
                <a:t>løbet af programmets levetid</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6" name="Grafik 100" descr="Lærer med massiv udfyldning">
              <a:extLst>
                <a:ext uri="{FF2B5EF4-FFF2-40B4-BE49-F238E27FC236}">
                  <a16:creationId xmlns:a16="http://schemas.microsoft.com/office/drawing/2014/main" id="{52D1CEFC-4768-6D63-4232-57648127CF82}"/>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790692" y="4886408"/>
              <a:ext cx="552460" cy="552460"/>
            </a:xfrm>
            <a:prstGeom prst="rect">
              <a:avLst/>
            </a:prstGeom>
          </p:spPr>
        </p:pic>
      </p:grpSp>
      <p:grpSp>
        <p:nvGrpSpPr>
          <p:cNvPr id="37" name="Gruppe 76">
            <a:extLst>
              <a:ext uri="{FF2B5EF4-FFF2-40B4-BE49-F238E27FC236}">
                <a16:creationId xmlns:a16="http://schemas.microsoft.com/office/drawing/2014/main" id="{F263488F-0F0A-772D-DF7E-C1A4C53FE750}"/>
              </a:ext>
            </a:extLst>
          </p:cNvPr>
          <p:cNvGrpSpPr/>
          <p:nvPr/>
        </p:nvGrpSpPr>
        <p:grpSpPr>
          <a:xfrm>
            <a:off x="6225105" y="5121939"/>
            <a:ext cx="1705674" cy="1100894"/>
            <a:chOff x="10227551" y="2691777"/>
            <a:chExt cx="1705674" cy="1100895"/>
          </a:xfrm>
        </p:grpSpPr>
        <p:sp>
          <p:nvSpPr>
            <p:cNvPr id="38" name="Tekstfelt 69">
              <a:extLst>
                <a:ext uri="{FF2B5EF4-FFF2-40B4-BE49-F238E27FC236}">
                  <a16:creationId xmlns:a16="http://schemas.microsoft.com/office/drawing/2014/main" id="{C86B0B81-6B8C-5B2C-E4B6-FD2B2823C58F}"/>
                </a:ext>
              </a:extLst>
            </p:cNvPr>
            <p:cNvSpPr txBox="1"/>
            <p:nvPr/>
          </p:nvSpPr>
          <p:spPr>
            <a:xfrm>
              <a:off x="10227551" y="3238674"/>
              <a:ext cx="1705674" cy="553998"/>
            </a:xfrm>
            <a:prstGeom prst="rect">
              <a:avLst/>
            </a:prstGeom>
            <a:noFill/>
          </p:spPr>
          <p:txBody>
            <a:bodyPr wrap="square" lIns="0" tIns="0" rIns="0" bIns="0" rtlCol="0">
              <a:spAutoFit/>
            </a:bodyPr>
            <a:lstStyle/>
            <a:p>
              <a:pPr lvl="0" algn="ctr">
                <a:defRPr/>
              </a:pPr>
              <a:r>
                <a:rPr lang="da-DK" sz="900" b="1">
                  <a:solidFill>
                    <a:srgbClr val="000000"/>
                  </a:solidFill>
                </a:rPr>
                <a:t>Systemer og funktioner, </a:t>
              </a:r>
              <a:r>
                <a:rPr lang="da-DK" sz="900">
                  <a:solidFill>
                    <a:srgbClr val="000000"/>
                  </a:solidFill>
                </a:rPr>
                <a:t>anvendes inden for kategori, logistik, økonomi, butikker og teknologi migreret til SAP</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9" name="Grafik 106" descr="Netværksdiagram med massiv udfyldning">
              <a:extLst>
                <a:ext uri="{FF2B5EF4-FFF2-40B4-BE49-F238E27FC236}">
                  <a16:creationId xmlns:a16="http://schemas.microsoft.com/office/drawing/2014/main" id="{D3D4793E-BF15-54F8-7B7F-A860A0F2DF8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804158" y="2691777"/>
              <a:ext cx="552460" cy="552460"/>
            </a:xfrm>
            <a:prstGeom prst="rect">
              <a:avLst/>
            </a:prstGeom>
          </p:spPr>
        </p:pic>
      </p:grpSp>
      <p:grpSp>
        <p:nvGrpSpPr>
          <p:cNvPr id="48" name="Group 47">
            <a:extLst>
              <a:ext uri="{FF2B5EF4-FFF2-40B4-BE49-F238E27FC236}">
                <a16:creationId xmlns:a16="http://schemas.microsoft.com/office/drawing/2014/main" id="{83C77D51-96F9-04BF-93C3-F0E8617F3DE8}"/>
              </a:ext>
            </a:extLst>
          </p:cNvPr>
          <p:cNvGrpSpPr/>
          <p:nvPr/>
        </p:nvGrpSpPr>
        <p:grpSpPr>
          <a:xfrm>
            <a:off x="6230062" y="3663646"/>
            <a:ext cx="1695761" cy="1090263"/>
            <a:chOff x="6227043" y="2189933"/>
            <a:chExt cx="1695761" cy="1090263"/>
          </a:xfrm>
        </p:grpSpPr>
        <p:sp>
          <p:nvSpPr>
            <p:cNvPr id="6" name="Tekstfelt 50">
              <a:extLst>
                <a:ext uri="{FF2B5EF4-FFF2-40B4-BE49-F238E27FC236}">
                  <a16:creationId xmlns:a16="http://schemas.microsoft.com/office/drawing/2014/main" id="{2D2E8CA3-6856-8C79-FB29-B220083476F8}"/>
                </a:ext>
              </a:extLst>
            </p:cNvPr>
            <p:cNvSpPr txBox="1"/>
            <p:nvPr/>
          </p:nvSpPr>
          <p:spPr>
            <a:xfrm>
              <a:off x="6227043" y="2726198"/>
              <a:ext cx="1695761" cy="553998"/>
            </a:xfrm>
            <a:prstGeom prst="rect">
              <a:avLst/>
            </a:prstGeom>
            <a:noFill/>
          </p:spPr>
          <p:txBody>
            <a:bodyPr wrap="square" lIns="0" tIns="0" rIns="0" bIns="0" rtlCol="0">
              <a:spAutoFit/>
            </a:bodyPr>
            <a:lstStyle/>
            <a:p>
              <a:pPr lvl="0" algn="ctr">
                <a:defRPr/>
              </a:pPr>
              <a:r>
                <a:rPr lang="da-DK" sz="900" b="1">
                  <a:solidFill>
                    <a:srgbClr val="000000"/>
                  </a:solidFill>
                </a:rPr>
                <a:t>Internationalt program. </a:t>
              </a:r>
              <a:r>
                <a:rPr lang="da-DK" sz="900">
                  <a:solidFill>
                    <a:srgbClr val="000000"/>
                  </a:solidFill>
                </a:rPr>
                <a:t>Team medlemmer fra hele verden (23 forskellige lande verden over)</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0" name="Grafik 108" descr="Jordklode: Afrika og Europa med massiv udfyldning">
              <a:extLst>
                <a:ext uri="{FF2B5EF4-FFF2-40B4-BE49-F238E27FC236}">
                  <a16:creationId xmlns:a16="http://schemas.microsoft.com/office/drawing/2014/main" id="{E726F5CD-775E-E57D-1C15-57F48BE3E98F}"/>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798693" y="2189933"/>
              <a:ext cx="552460" cy="552460"/>
            </a:xfrm>
            <a:prstGeom prst="rect">
              <a:avLst/>
            </a:prstGeom>
          </p:spPr>
        </p:pic>
      </p:grpSp>
      <p:grpSp>
        <p:nvGrpSpPr>
          <p:cNvPr id="41" name="Gruppe 81">
            <a:extLst>
              <a:ext uri="{FF2B5EF4-FFF2-40B4-BE49-F238E27FC236}">
                <a16:creationId xmlns:a16="http://schemas.microsoft.com/office/drawing/2014/main" id="{41273FC1-8722-EF47-6F18-412E809C433C}"/>
              </a:ext>
            </a:extLst>
          </p:cNvPr>
          <p:cNvGrpSpPr/>
          <p:nvPr/>
        </p:nvGrpSpPr>
        <p:grpSpPr>
          <a:xfrm>
            <a:off x="8076886" y="2491250"/>
            <a:ext cx="1631333" cy="874522"/>
            <a:chOff x="8267388" y="3776016"/>
            <a:chExt cx="1631333" cy="874522"/>
          </a:xfrm>
        </p:grpSpPr>
        <p:sp>
          <p:nvSpPr>
            <p:cNvPr id="42" name="Tekstfelt 70">
              <a:extLst>
                <a:ext uri="{FF2B5EF4-FFF2-40B4-BE49-F238E27FC236}">
                  <a16:creationId xmlns:a16="http://schemas.microsoft.com/office/drawing/2014/main" id="{40A83512-379C-B9A8-34CC-CF257AFB7613}"/>
                </a:ext>
              </a:extLst>
            </p:cNvPr>
            <p:cNvSpPr txBox="1"/>
            <p:nvPr/>
          </p:nvSpPr>
          <p:spPr>
            <a:xfrm>
              <a:off x="8267388" y="4235040"/>
              <a:ext cx="1631333" cy="415498"/>
            </a:xfrm>
            <a:prstGeom prst="rect">
              <a:avLst/>
            </a:prstGeom>
            <a:noFill/>
          </p:spPr>
          <p:txBody>
            <a:bodyPr wrap="square" lIns="0" tIns="0" rIns="0" bIns="0" rtlCol="0">
              <a:spAutoFit/>
            </a:bodyPr>
            <a:lstStyle/>
            <a:p>
              <a:pPr lvl="0" algn="ctr">
                <a:defRPr/>
              </a:pPr>
              <a:r>
                <a:rPr lang="da-DK" sz="900" b="1">
                  <a:solidFill>
                    <a:srgbClr val="000000"/>
                  </a:solidFill>
                </a:rPr>
                <a:t>650+ anmodninger om ændringer </a:t>
              </a:r>
              <a:r>
                <a:rPr lang="da-DK" sz="900">
                  <a:solidFill>
                    <a:srgbClr val="000000"/>
                  </a:solidFill>
                </a:rPr>
                <a:t>behandlet i programmets levetid</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3" name="Grafik 110" descr="Overførsel med massiv udfyldning">
              <a:extLst>
                <a:ext uri="{FF2B5EF4-FFF2-40B4-BE49-F238E27FC236}">
                  <a16:creationId xmlns:a16="http://schemas.microsoft.com/office/drawing/2014/main" id="{5ADB0546-1DA8-3F6F-7E72-818016101858}"/>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827438" y="3776016"/>
              <a:ext cx="511233" cy="511233"/>
            </a:xfrm>
            <a:prstGeom prst="rect">
              <a:avLst/>
            </a:prstGeom>
          </p:spPr>
        </p:pic>
      </p:grpSp>
      <p:grpSp>
        <p:nvGrpSpPr>
          <p:cNvPr id="49" name="Group 48">
            <a:extLst>
              <a:ext uri="{FF2B5EF4-FFF2-40B4-BE49-F238E27FC236}">
                <a16:creationId xmlns:a16="http://schemas.microsoft.com/office/drawing/2014/main" id="{502EEAC0-92A9-0457-681E-F23B9CD8F1B1}"/>
              </a:ext>
            </a:extLst>
          </p:cNvPr>
          <p:cNvGrpSpPr/>
          <p:nvPr/>
        </p:nvGrpSpPr>
        <p:grpSpPr>
          <a:xfrm>
            <a:off x="10043570" y="5232537"/>
            <a:ext cx="1514438" cy="1097499"/>
            <a:chOff x="8193779" y="1025669"/>
            <a:chExt cx="1514438" cy="1097499"/>
          </a:xfrm>
        </p:grpSpPr>
        <p:sp>
          <p:nvSpPr>
            <p:cNvPr id="7" name="Tekstfelt 51">
              <a:extLst>
                <a:ext uri="{FF2B5EF4-FFF2-40B4-BE49-F238E27FC236}">
                  <a16:creationId xmlns:a16="http://schemas.microsoft.com/office/drawing/2014/main" id="{FB5866F8-5E6F-1303-7ED1-9089AD3976C8}"/>
                </a:ext>
              </a:extLst>
            </p:cNvPr>
            <p:cNvSpPr txBox="1"/>
            <p:nvPr/>
          </p:nvSpPr>
          <p:spPr>
            <a:xfrm>
              <a:off x="8193779" y="1569170"/>
              <a:ext cx="1514438" cy="553998"/>
            </a:xfrm>
            <a:prstGeom prst="rect">
              <a:avLst/>
            </a:prstGeom>
            <a:noFill/>
          </p:spPr>
          <p:txBody>
            <a:bodyPr wrap="square" lIns="0" tIns="0" rIns="0" bIns="0" rtlCol="0">
              <a:spAutoFit/>
            </a:bodyPr>
            <a:lstStyle/>
            <a:p>
              <a:pPr lvl="0" algn="ctr">
                <a:defRPr/>
              </a:pPr>
              <a:r>
                <a:rPr lang="da-DK" sz="900" b="1">
                  <a:solidFill>
                    <a:srgbClr val="000000"/>
                  </a:solidFill>
                </a:rPr>
                <a:t>Lokation på servicekontoret, </a:t>
              </a:r>
              <a:r>
                <a:rPr lang="da-DK" sz="900">
                  <a:solidFill>
                    <a:srgbClr val="000000"/>
                  </a:solidFill>
                </a:rPr>
                <a:t>Albertslund, Danmark. 320+ pladser</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7" name="Grafik 55" descr="Kort med knappenål med massiv udfyldning">
              <a:extLst>
                <a:ext uri="{FF2B5EF4-FFF2-40B4-BE49-F238E27FC236}">
                  <a16:creationId xmlns:a16="http://schemas.microsoft.com/office/drawing/2014/main" id="{35A2B964-DFDB-08BE-8335-4FA29A409BD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42282" y="1025669"/>
              <a:ext cx="617433" cy="617433"/>
            </a:xfrm>
            <a:prstGeom prst="rect">
              <a:avLst/>
            </a:prstGeom>
          </p:spPr>
        </p:pic>
      </p:grpSp>
    </p:spTree>
    <p:extLst>
      <p:ext uri="{BB962C8B-B14F-4D97-AF65-F5344CB8AC3E}">
        <p14:creationId xmlns:p14="http://schemas.microsoft.com/office/powerpoint/2010/main" val="58627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5D93CF-73CF-4005-863F-DA28128025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Object 7" hidden="1">
                        <a:extLst>
                          <a:ext uri="{FF2B5EF4-FFF2-40B4-BE49-F238E27FC236}">
                            <a16:creationId xmlns:a16="http://schemas.microsoft.com/office/drawing/2014/main" id="{0A5D93CF-73CF-4005-863F-DA28128025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a:extLst>
              <a:ext uri="{FF2B5EF4-FFF2-40B4-BE49-F238E27FC236}">
                <a16:creationId xmlns:a16="http://schemas.microsoft.com/office/drawing/2014/main" id="{B1E7DB70-DAEA-5DA8-AB02-1B05680CEC05}"/>
              </a:ext>
            </a:extLst>
          </p:cNvPr>
          <p:cNvSpPr/>
          <p:nvPr/>
        </p:nvSpPr>
        <p:spPr>
          <a:xfrm>
            <a:off x="5458907" y="6455414"/>
            <a:ext cx="1465768" cy="335911"/>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sp>
        <p:nvSpPr>
          <p:cNvPr id="9" name="Rectangle 8" hidden="1">
            <a:extLst>
              <a:ext uri="{FF2B5EF4-FFF2-40B4-BE49-F238E27FC236}">
                <a16:creationId xmlns:a16="http://schemas.microsoft.com/office/drawing/2014/main" id="{933149C9-2E34-44EB-9290-2D53B7290A1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OOP" panose="020B0504030101010102" pitchFamily="34" charset="0"/>
              <a:ea typeface="+mj-ea"/>
              <a:cs typeface="+mj-cs"/>
              <a:sym typeface="COOP" panose="020B0504030101010102" pitchFamily="34" charset="0"/>
            </a:endParaRPr>
          </a:p>
        </p:txBody>
      </p:sp>
      <p:sp>
        <p:nvSpPr>
          <p:cNvPr id="7" name="Title 6">
            <a:extLst>
              <a:ext uri="{FF2B5EF4-FFF2-40B4-BE49-F238E27FC236}">
                <a16:creationId xmlns:a16="http://schemas.microsoft.com/office/drawing/2014/main" id="{FC0C596C-6F8A-476B-A414-40A310740A0B}"/>
              </a:ext>
            </a:extLst>
          </p:cNvPr>
          <p:cNvSpPr>
            <a:spLocks noGrp="1"/>
          </p:cNvSpPr>
          <p:nvPr>
            <p:ph type="title"/>
          </p:nvPr>
        </p:nvSpPr>
        <p:spPr/>
        <p:txBody>
          <a:bodyPr vert="horz"/>
          <a:lstStyle/>
          <a:p>
            <a:r>
              <a:rPr lang="da-DK"/>
              <a:t>Unikke varemærker </a:t>
            </a:r>
            <a:r>
              <a:rPr lang="da-DK" b="0"/>
              <a:t>| 4 ud af top 6 private-label varemærker med højest kendskab er Coop varemærker med </a:t>
            </a:r>
            <a:r>
              <a:rPr lang="da-DK" b="0" err="1"/>
              <a:t>Änglamark</a:t>
            </a:r>
            <a:r>
              <a:rPr lang="da-DK" b="0"/>
              <a:t> på første pladsen</a:t>
            </a:r>
          </a:p>
        </p:txBody>
      </p:sp>
      <p:graphicFrame>
        <p:nvGraphicFramePr>
          <p:cNvPr id="16" name="Table 16">
            <a:extLst>
              <a:ext uri="{FF2B5EF4-FFF2-40B4-BE49-F238E27FC236}">
                <a16:creationId xmlns:a16="http://schemas.microsoft.com/office/drawing/2014/main" id="{036AC65B-76A4-652F-9B5F-B2BCE9DB3C00}"/>
              </a:ext>
            </a:extLst>
          </p:cNvPr>
          <p:cNvGraphicFramePr>
            <a:graphicFrameLocks noGrp="1"/>
          </p:cNvGraphicFramePr>
          <p:nvPr/>
        </p:nvGraphicFramePr>
        <p:xfrm>
          <a:off x="2409433" y="1341452"/>
          <a:ext cx="7433729" cy="5191760"/>
        </p:xfrm>
        <a:graphic>
          <a:graphicData uri="http://schemas.openxmlformats.org/drawingml/2006/table">
            <a:tbl>
              <a:tblPr firstRow="1" bandRow="1">
                <a:tableStyleId>{69012ECD-51FC-41F1-AA8D-1B2483CD663E}</a:tableStyleId>
              </a:tblPr>
              <a:tblGrid>
                <a:gridCol w="897255">
                  <a:extLst>
                    <a:ext uri="{9D8B030D-6E8A-4147-A177-3AD203B41FA5}">
                      <a16:colId xmlns:a16="http://schemas.microsoft.com/office/drawing/2014/main" val="7746183"/>
                    </a:ext>
                  </a:extLst>
                </a:gridCol>
                <a:gridCol w="3224474">
                  <a:extLst>
                    <a:ext uri="{9D8B030D-6E8A-4147-A177-3AD203B41FA5}">
                      <a16:colId xmlns:a16="http://schemas.microsoft.com/office/drawing/2014/main" val="1377835946"/>
                    </a:ext>
                  </a:extLst>
                </a:gridCol>
                <a:gridCol w="1656000">
                  <a:extLst>
                    <a:ext uri="{9D8B030D-6E8A-4147-A177-3AD203B41FA5}">
                      <a16:colId xmlns:a16="http://schemas.microsoft.com/office/drawing/2014/main" val="2794411930"/>
                    </a:ext>
                  </a:extLst>
                </a:gridCol>
                <a:gridCol w="1656000">
                  <a:extLst>
                    <a:ext uri="{9D8B030D-6E8A-4147-A177-3AD203B41FA5}">
                      <a16:colId xmlns:a16="http://schemas.microsoft.com/office/drawing/2014/main" val="2218364782"/>
                    </a:ext>
                  </a:extLst>
                </a:gridCol>
              </a:tblGrid>
              <a:tr h="370840">
                <a:tc>
                  <a:txBody>
                    <a:bodyPr/>
                    <a:lstStyle/>
                    <a:p>
                      <a:pPr rtl="0"/>
                      <a:r>
                        <a:rPr lang="da-DK"/>
                        <a:t>Plads</a:t>
                      </a:r>
                    </a:p>
                  </a:txBody>
                  <a:tcPr/>
                </a:tc>
                <a:tc>
                  <a:txBody>
                    <a:bodyPr/>
                    <a:lstStyle/>
                    <a:p>
                      <a:pPr rtl="0"/>
                      <a:r>
                        <a:rPr lang="da-DK"/>
                        <a:t>Mærke</a:t>
                      </a:r>
                    </a:p>
                  </a:txBody>
                  <a:tcPr/>
                </a:tc>
                <a:tc>
                  <a:txBody>
                    <a:bodyPr/>
                    <a:lstStyle/>
                    <a:p>
                      <a:pPr rtl="0"/>
                      <a:r>
                        <a:rPr lang="da-DK"/>
                        <a:t>% kendskab</a:t>
                      </a:r>
                    </a:p>
                  </a:txBody>
                  <a:tcPr/>
                </a:tc>
                <a:tc>
                  <a:txBody>
                    <a:bodyPr/>
                    <a:lstStyle/>
                    <a:p>
                      <a:pPr rtl="0"/>
                      <a:r>
                        <a:rPr lang="da-DK"/>
                        <a:t>% har købt</a:t>
                      </a:r>
                    </a:p>
                  </a:txBody>
                  <a:tcPr/>
                </a:tc>
                <a:extLst>
                  <a:ext uri="{0D108BD9-81ED-4DB2-BD59-A6C34878D82A}">
                    <a16:rowId xmlns:a16="http://schemas.microsoft.com/office/drawing/2014/main" val="74749309"/>
                  </a:ext>
                </a:extLst>
              </a:tr>
              <a:tr h="370840">
                <a:tc>
                  <a:txBody>
                    <a:bodyPr/>
                    <a:lstStyle/>
                    <a:p>
                      <a:pPr algn="ctr" rtl="0" fontAlgn="b"/>
                      <a:r>
                        <a:rPr lang="da-DK" sz="1600" b="1" u="none" strike="noStrike">
                          <a:solidFill>
                            <a:srgbClr val="000000"/>
                          </a:solidFill>
                          <a:effectLst/>
                        </a:rPr>
                        <a:t>1.</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Änglamark</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73 %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46 %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96829709"/>
                  </a:ext>
                </a:extLst>
              </a:tr>
              <a:tr h="370840">
                <a:tc>
                  <a:txBody>
                    <a:bodyPr/>
                    <a:lstStyle/>
                    <a:p>
                      <a:pPr algn="ctr" rtl="0" fontAlgn="b"/>
                      <a:r>
                        <a:rPr lang="da-DK" sz="1600" b="0" u="none" strike="noStrike">
                          <a:solidFill>
                            <a:srgbClr val="000000"/>
                          </a:solidFill>
                          <a:effectLst/>
                        </a:rPr>
                        <a:t>2.</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Rema1000</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72 %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55 %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310570849"/>
                  </a:ext>
                </a:extLst>
              </a:tr>
              <a:tr h="370840">
                <a:tc>
                  <a:txBody>
                    <a:bodyPr/>
                    <a:lstStyle/>
                    <a:p>
                      <a:pPr algn="ctr" rtl="0" fontAlgn="b"/>
                      <a:r>
                        <a:rPr lang="da-DK" sz="1600" b="1" u="none" strike="noStrike">
                          <a:solidFill>
                            <a:srgbClr val="000000"/>
                          </a:solidFill>
                          <a:effectLst/>
                        </a:rPr>
                        <a:t>3.</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Coop</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64 %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31 %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518130561"/>
                  </a:ext>
                </a:extLst>
              </a:tr>
              <a:tr h="370840">
                <a:tc>
                  <a:txBody>
                    <a:bodyPr/>
                    <a:lstStyle/>
                    <a:p>
                      <a:pPr algn="ctr" rtl="0" fontAlgn="b"/>
                      <a:r>
                        <a:rPr lang="da-DK" sz="1600" b="0" u="none" strike="noStrike">
                          <a:solidFill>
                            <a:srgbClr val="000000"/>
                          </a:solidFill>
                          <a:effectLst/>
                        </a:rPr>
                        <a:t>4.</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Budget</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62 %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897145387"/>
                  </a:ext>
                </a:extLst>
              </a:tr>
              <a:tr h="370840">
                <a:tc>
                  <a:txBody>
                    <a:bodyPr/>
                    <a:lstStyle/>
                    <a:p>
                      <a:pPr algn="ctr" rtl="0" fontAlgn="b"/>
                      <a:r>
                        <a:rPr lang="da-DK" sz="1600" b="1" u="none" strike="noStrike">
                          <a:solidFill>
                            <a:srgbClr val="000000"/>
                          </a:solidFill>
                          <a:effectLst/>
                        </a:rPr>
                        <a:t>5.</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Xtra</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62 %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25 %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753001288"/>
                  </a:ext>
                </a:extLst>
              </a:tr>
              <a:tr h="370840">
                <a:tc>
                  <a:txBody>
                    <a:bodyPr/>
                    <a:lstStyle/>
                    <a:p>
                      <a:pPr algn="ctr" rtl="0" fontAlgn="b"/>
                      <a:r>
                        <a:rPr lang="da-DK" sz="1600" b="1" u="none" strike="noStrike">
                          <a:solidFill>
                            <a:srgbClr val="000000"/>
                          </a:solidFill>
                          <a:effectLst/>
                        </a:rPr>
                        <a:t>6.</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Coop 365</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58 %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33 %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563443166"/>
                  </a:ext>
                </a:extLst>
              </a:tr>
              <a:tr h="370840">
                <a:tc>
                  <a:txBody>
                    <a:bodyPr/>
                    <a:lstStyle/>
                    <a:p>
                      <a:pPr algn="ctr" rtl="0" fontAlgn="b"/>
                      <a:r>
                        <a:rPr lang="da-DK" sz="1600" b="0" u="none" strike="noStrike">
                          <a:solidFill>
                            <a:srgbClr val="000000"/>
                          </a:solidFill>
                          <a:effectLst/>
                        </a:rPr>
                        <a:t>7.</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Princip</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56 %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20 %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198635691"/>
                  </a:ext>
                </a:extLst>
              </a:tr>
              <a:tr h="370840">
                <a:tc>
                  <a:txBody>
                    <a:bodyPr/>
                    <a:lstStyle/>
                    <a:p>
                      <a:pPr algn="ctr" rtl="0" fontAlgn="b"/>
                      <a:r>
                        <a:rPr lang="da-DK" sz="1600" b="0" u="none" strike="noStrike">
                          <a:solidFill>
                            <a:srgbClr val="000000"/>
                          </a:solidFill>
                          <a:effectLst/>
                        </a:rPr>
                        <a:t>8.</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Levevis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875211943"/>
                  </a:ext>
                </a:extLst>
              </a:tr>
              <a:tr h="370840">
                <a:tc>
                  <a:txBody>
                    <a:bodyPr/>
                    <a:lstStyle/>
                    <a:p>
                      <a:pPr algn="ctr" rtl="0" fontAlgn="b"/>
                      <a:r>
                        <a:rPr lang="da-DK" sz="1600" b="0" u="none" strike="noStrike">
                          <a:solidFill>
                            <a:srgbClr val="000000"/>
                          </a:solidFill>
                          <a:effectLst/>
                        </a:rPr>
                        <a:t>9.</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Salling</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49 %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25 %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683278198"/>
                  </a:ext>
                </a:extLst>
              </a:tr>
              <a:tr h="370840">
                <a:tc>
                  <a:txBody>
                    <a:bodyPr/>
                    <a:lstStyle/>
                    <a:p>
                      <a:pPr algn="ctr" rtl="0" fontAlgn="b"/>
                      <a:r>
                        <a:rPr lang="da-DK" sz="1600" b="0" u="none" strike="noStrike">
                          <a:solidFill>
                            <a:srgbClr val="000000"/>
                          </a:solidFill>
                          <a:effectLst/>
                        </a:rPr>
                        <a:t>10</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ØGO</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41 %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940270533"/>
                  </a:ext>
                </a:extLst>
              </a:tr>
              <a:tr h="370840">
                <a:tc>
                  <a:txBody>
                    <a:bodyPr/>
                    <a:lstStyle/>
                    <a:p>
                      <a:pPr algn="ctr" rtl="0" fontAlgn="b"/>
                      <a:r>
                        <a:rPr lang="da-DK" sz="1600" b="0" u="none" strike="noStrike">
                          <a:solidFill>
                            <a:srgbClr val="000000"/>
                          </a:solidFill>
                          <a:effectLst/>
                        </a:rPr>
                        <a:t>11</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Vores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10 %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549078982"/>
                  </a:ext>
                </a:extLst>
              </a:tr>
              <a:tr h="370840">
                <a:tc>
                  <a:txBody>
                    <a:bodyPr/>
                    <a:lstStyle/>
                    <a:p>
                      <a:pPr algn="ctr" rtl="0" fontAlgn="b"/>
                      <a:r>
                        <a:rPr lang="da-DK" sz="1600" b="0" u="none" strike="noStrike">
                          <a:solidFill>
                            <a:srgbClr val="000000"/>
                          </a:solidFill>
                          <a:effectLst/>
                        </a:rPr>
                        <a:t>12</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Gestus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11 %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410395937"/>
                  </a:ext>
                </a:extLst>
              </a:tr>
              <a:tr h="370840">
                <a:tc>
                  <a:txBody>
                    <a:bodyPr/>
                    <a:lstStyle/>
                    <a:p>
                      <a:pPr algn="ctr" rtl="0" fontAlgn="b"/>
                      <a:r>
                        <a:rPr lang="da-DK" sz="1600" b="0" u="none" strike="noStrike">
                          <a:solidFill>
                            <a:srgbClr val="000000"/>
                          </a:solidFill>
                          <a:effectLst/>
                        </a:rPr>
                        <a:t>13</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Grøn Balance</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8 %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4184144207"/>
                  </a:ext>
                </a:extLst>
              </a:tr>
            </a:tbl>
          </a:graphicData>
        </a:graphic>
      </p:graphicFrame>
      <p:pic>
        <p:nvPicPr>
          <p:cNvPr id="25609" name="Picture 9">
            <a:extLst>
              <a:ext uri="{FF2B5EF4-FFF2-40B4-BE49-F238E27FC236}">
                <a16:creationId xmlns:a16="http://schemas.microsoft.com/office/drawing/2014/main" id="{363F97C1-464A-F01B-CD8A-BACB88A2846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07277" y="2200677"/>
            <a:ext cx="1233186" cy="1825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321647F-61E5-46E9-BE24-46E783DD852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25244" y="3150664"/>
            <a:ext cx="597252" cy="448283"/>
          </a:xfrm>
          <a:prstGeom prst="rect">
            <a:avLst/>
          </a:prstGeom>
        </p:spPr>
      </p:pic>
      <p:pic>
        <p:nvPicPr>
          <p:cNvPr id="25615" name="Picture 15" descr="A_Green_RGB_Low">
            <a:extLst>
              <a:ext uri="{FF2B5EF4-FFF2-40B4-BE49-F238E27FC236}">
                <a16:creationId xmlns:a16="http://schemas.microsoft.com/office/drawing/2014/main" id="{63BAC607-E907-6FD9-762F-41C5CD923DD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07631" y="1712563"/>
            <a:ext cx="232478" cy="352372"/>
          </a:xfrm>
          <a:prstGeom prst="rect">
            <a:avLst/>
          </a:prstGeom>
          <a:noFill/>
          <a:extLst>
            <a:ext uri="{909E8E84-426E-40DD-AFC4-6F175D3DCCD1}">
              <a14:hiddenFill xmlns:a14="http://schemas.microsoft.com/office/drawing/2010/main">
                <a:solidFill>
                  <a:srgbClr val="FFFFFF"/>
                </a:solidFill>
              </a14:hiddenFill>
            </a:ext>
          </a:extLst>
        </p:spPr>
      </p:pic>
      <p:pic>
        <p:nvPicPr>
          <p:cNvPr id="25617" name="Picture 17" descr="COOP_RGB">
            <a:extLst>
              <a:ext uri="{FF2B5EF4-FFF2-40B4-BE49-F238E27FC236}">
                <a16:creationId xmlns:a16="http://schemas.microsoft.com/office/drawing/2014/main" id="{DB6FF6C3-67D7-C285-9602-F33C44D9DF1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60329" y="2476682"/>
            <a:ext cx="327082" cy="322475"/>
          </a:xfrm>
          <a:prstGeom prst="rect">
            <a:avLst/>
          </a:prstGeom>
          <a:noFill/>
          <a:extLst>
            <a:ext uri="{909E8E84-426E-40DD-AFC4-6F175D3DCCD1}">
              <a14:hiddenFill xmlns:a14="http://schemas.microsoft.com/office/drawing/2010/main">
                <a:solidFill>
                  <a:srgbClr val="FFFFFF"/>
                </a:solidFill>
              </a14:hiddenFill>
            </a:ext>
          </a:extLst>
        </p:spPr>
      </p:pic>
      <p:pic>
        <p:nvPicPr>
          <p:cNvPr id="25619" name="Picture 19" descr="365-hverdag_RGB">
            <a:extLst>
              <a:ext uri="{FF2B5EF4-FFF2-40B4-BE49-F238E27FC236}">
                <a16:creationId xmlns:a16="http://schemas.microsoft.com/office/drawing/2014/main" id="{C94885FC-5E56-09C7-EDE4-19772679F0C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44447" y="3514725"/>
            <a:ext cx="461737" cy="4633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276D120-085E-D182-7C44-E1BD639F439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79742" y="3607004"/>
            <a:ext cx="284597" cy="286257"/>
          </a:xfrm>
          <a:prstGeom prst="rect">
            <a:avLst/>
          </a:prstGeom>
        </p:spPr>
      </p:pic>
      <p:pic>
        <p:nvPicPr>
          <p:cNvPr id="22" name="Picture 21">
            <a:extLst>
              <a:ext uri="{FF2B5EF4-FFF2-40B4-BE49-F238E27FC236}">
                <a16:creationId xmlns:a16="http://schemas.microsoft.com/office/drawing/2014/main" id="{C8F7F9D7-4DB1-849E-4778-5FED58A929B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40109" y="3607003"/>
            <a:ext cx="284597" cy="286257"/>
          </a:xfrm>
          <a:prstGeom prst="rect">
            <a:avLst/>
          </a:prstGeom>
        </p:spPr>
      </p:pic>
      <p:pic>
        <p:nvPicPr>
          <p:cNvPr id="25625" name="Picture 25" descr="Nyheder Archives - Page 316 of 883 - Dansk Markedsføring">
            <a:extLst>
              <a:ext uri="{FF2B5EF4-FFF2-40B4-BE49-F238E27FC236}">
                <a16:creationId xmlns:a16="http://schemas.microsoft.com/office/drawing/2014/main" id="{F425D00A-DE93-9F1B-AA56-CD0E83E6CB6C}"/>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134462" y="4329995"/>
            <a:ext cx="978816" cy="266451"/>
          </a:xfrm>
          <a:prstGeom prst="rect">
            <a:avLst/>
          </a:prstGeom>
          <a:noFill/>
          <a:extLst>
            <a:ext uri="{909E8E84-426E-40DD-AFC4-6F175D3DCCD1}">
              <a14:hiddenFill xmlns:a14="http://schemas.microsoft.com/office/drawing/2010/main">
                <a:solidFill>
                  <a:srgbClr val="FFFFFF"/>
                </a:solidFill>
              </a14:hiddenFill>
            </a:ext>
          </a:extLst>
        </p:spPr>
      </p:pic>
      <p:pic>
        <p:nvPicPr>
          <p:cNvPr id="25629" name="Picture 29" descr="ØGO | Netto">
            <a:extLst>
              <a:ext uri="{FF2B5EF4-FFF2-40B4-BE49-F238E27FC236}">
                <a16:creationId xmlns:a16="http://schemas.microsoft.com/office/drawing/2014/main" id="{47B24361-4A5B-D078-E116-CFBB8E08484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325244" y="5132400"/>
            <a:ext cx="597252" cy="212622"/>
          </a:xfrm>
          <a:prstGeom prst="rect">
            <a:avLst/>
          </a:prstGeom>
          <a:noFill/>
          <a:extLst>
            <a:ext uri="{909E8E84-426E-40DD-AFC4-6F175D3DCCD1}">
              <a14:hiddenFill xmlns:a14="http://schemas.microsoft.com/office/drawing/2010/main">
                <a:solidFill>
                  <a:srgbClr val="FFFFFF"/>
                </a:solidFill>
              </a14:hiddenFill>
            </a:ext>
          </a:extLst>
        </p:spPr>
      </p:pic>
      <p:pic>
        <p:nvPicPr>
          <p:cNvPr id="25631" name="Picture 31" descr="Cafe Gestus | Søger du kaffebønner fra Cafe Gestus? Køb her ←">
            <a:extLst>
              <a:ext uri="{FF2B5EF4-FFF2-40B4-BE49-F238E27FC236}">
                <a16:creationId xmlns:a16="http://schemas.microsoft.com/office/drawing/2014/main" id="{1AAC6E7E-4680-5FC8-D245-CDF2F49F9A4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287745" y="5645230"/>
            <a:ext cx="672250" cy="672250"/>
          </a:xfrm>
          <a:prstGeom prst="rect">
            <a:avLst/>
          </a:prstGeom>
          <a:noFill/>
          <a:extLst>
            <a:ext uri="{909E8E84-426E-40DD-AFC4-6F175D3DCCD1}">
              <a14:hiddenFill xmlns:a14="http://schemas.microsoft.com/office/drawing/2010/main">
                <a:solidFill>
                  <a:srgbClr val="FFFFFF"/>
                </a:solidFill>
              </a14:hiddenFill>
            </a:ext>
          </a:extLst>
        </p:spPr>
      </p:pic>
      <p:pic>
        <p:nvPicPr>
          <p:cNvPr id="25633" name="Picture 33" descr="Grøn Balance Middagstallerkener 23 cm 35 stk - ENGANGSTALLERKENER &amp; -SKÅLE  - VIN MED MERE .DK">
            <a:extLst>
              <a:ext uri="{FF2B5EF4-FFF2-40B4-BE49-F238E27FC236}">
                <a16:creationId xmlns:a16="http://schemas.microsoft.com/office/drawing/2014/main" id="{66598898-2EED-52E4-5820-A760CF5CDFC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372289" y="6185491"/>
            <a:ext cx="503162" cy="326728"/>
          </a:xfrm>
          <a:prstGeom prst="rect">
            <a:avLst/>
          </a:prstGeom>
          <a:noFill/>
          <a:extLst>
            <a:ext uri="{909E8E84-426E-40DD-AFC4-6F175D3DCCD1}">
              <a14:hiddenFill xmlns:a14="http://schemas.microsoft.com/office/drawing/2010/main">
                <a:solidFill>
                  <a:srgbClr val="FFFFFF"/>
                </a:solidFill>
              </a14:hiddenFill>
            </a:ext>
          </a:extLst>
        </p:spPr>
      </p:pic>
      <p:pic>
        <p:nvPicPr>
          <p:cNvPr id="25635" name="Picture 35" descr="føtex egne mærker | føtex.dk">
            <a:extLst>
              <a:ext uri="{FF2B5EF4-FFF2-40B4-BE49-F238E27FC236}">
                <a16:creationId xmlns:a16="http://schemas.microsoft.com/office/drawing/2014/main" id="{33186F1D-6C2B-FC50-7303-1FC75B69BB55}"/>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463427" y="3960951"/>
            <a:ext cx="320886" cy="312074"/>
          </a:xfrm>
          <a:prstGeom prst="rect">
            <a:avLst/>
          </a:prstGeom>
          <a:noFill/>
          <a:extLst>
            <a:ext uri="{909E8E84-426E-40DD-AFC4-6F175D3DCCD1}">
              <a14:hiddenFill xmlns:a14="http://schemas.microsoft.com/office/drawing/2010/main">
                <a:solidFill>
                  <a:srgbClr val="FFFFFF"/>
                </a:solidFill>
              </a14:hiddenFill>
            </a:ext>
          </a:extLst>
        </p:spPr>
      </p:pic>
      <p:pic>
        <p:nvPicPr>
          <p:cNvPr id="25637" name="Picture 37" descr="føtex egne mærker | føtex.dk">
            <a:extLst>
              <a:ext uri="{FF2B5EF4-FFF2-40B4-BE49-F238E27FC236}">
                <a16:creationId xmlns:a16="http://schemas.microsoft.com/office/drawing/2014/main" id="{E289E645-99E5-40FE-E96C-C3F03A88AF8B}"/>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5458907" y="4691182"/>
            <a:ext cx="329927" cy="331505"/>
          </a:xfrm>
          <a:prstGeom prst="rect">
            <a:avLst/>
          </a:prstGeom>
          <a:noFill/>
          <a:extLst>
            <a:ext uri="{909E8E84-426E-40DD-AFC4-6F175D3DCCD1}">
              <a14:hiddenFill xmlns:a14="http://schemas.microsoft.com/office/drawing/2010/main">
                <a:solidFill>
                  <a:srgbClr val="FFFFFF"/>
                </a:solidFill>
              </a14:hiddenFill>
            </a:ext>
          </a:extLst>
        </p:spPr>
      </p:pic>
      <p:pic>
        <p:nvPicPr>
          <p:cNvPr id="25639" name="Picture 39" descr="føtex egne mærker | føtex.dk">
            <a:extLst>
              <a:ext uri="{FF2B5EF4-FFF2-40B4-BE49-F238E27FC236}">
                <a16:creationId xmlns:a16="http://schemas.microsoft.com/office/drawing/2014/main" id="{8C13500A-1A5E-16A2-0381-AA65B4F344AF}"/>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5267106" y="5493322"/>
            <a:ext cx="713528" cy="247254"/>
          </a:xfrm>
          <a:prstGeom prst="rect">
            <a:avLst/>
          </a:prstGeom>
          <a:noFill/>
          <a:extLst>
            <a:ext uri="{909E8E84-426E-40DD-AFC4-6F175D3DCCD1}">
              <a14:hiddenFill xmlns:a14="http://schemas.microsoft.com/office/drawing/2010/main">
                <a:solidFill>
                  <a:srgbClr val="FFFFFF"/>
                </a:solidFill>
              </a14:hiddenFill>
            </a:ext>
          </a:extLst>
        </p:spPr>
      </p:pic>
      <p:pic>
        <p:nvPicPr>
          <p:cNvPr id="25641" name="Picture 41" descr="føtex egne mærker | føtex.dk">
            <a:extLst>
              <a:ext uri="{FF2B5EF4-FFF2-40B4-BE49-F238E27FC236}">
                <a16:creationId xmlns:a16="http://schemas.microsoft.com/office/drawing/2014/main" id="{C7F8DCE3-7790-A35A-6030-7CCF9A5E56B5}"/>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5223300" y="2922097"/>
            <a:ext cx="801140" cy="17013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302F88-159F-B3DC-BE1B-B954AD4DDF8C}"/>
              </a:ext>
            </a:extLst>
          </p:cNvPr>
          <p:cNvSpPr txBox="1"/>
          <p:nvPr/>
        </p:nvSpPr>
        <p:spPr>
          <a:xfrm>
            <a:off x="442913" y="6495112"/>
            <a:ext cx="1126912" cy="123111"/>
          </a:xfrm>
          <a:prstGeom prst="rect">
            <a:avLst/>
          </a:prstGeom>
          <a:noFill/>
        </p:spPr>
        <p:txBody>
          <a:bodyPr wrap="none" lIns="0" tIns="0" rIns="0" bIns="0" rtlCol="0">
            <a:spAutoFit/>
          </a:bodyPr>
          <a:lstStyle/>
          <a:p>
            <a:pPr algn="l"/>
            <a:r>
              <a:rPr lang="da-DK" sz="800">
                <a:solidFill>
                  <a:schemeClr val="accent5"/>
                </a:solidFill>
                <a:latin typeface="+mj-lt"/>
              </a:rPr>
              <a:t>Kilde: BT 9. november</a:t>
            </a:r>
          </a:p>
        </p:txBody>
      </p:sp>
    </p:spTree>
    <p:extLst>
      <p:ext uri="{BB962C8B-B14F-4D97-AF65-F5344CB8AC3E}">
        <p14:creationId xmlns:p14="http://schemas.microsoft.com/office/powerpoint/2010/main" val="15204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24A23-DC72-1238-6A7E-DE22BF46DE23}"/>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B848169-E33B-2B23-F0D7-6DD8384AD033}"/>
              </a:ext>
            </a:extLst>
          </p:cNvPr>
          <p:cNvSpPr>
            <a:spLocks noGrp="1"/>
          </p:cNvSpPr>
          <p:nvPr>
            <p:ph sz="quarter" idx="14"/>
          </p:nvPr>
        </p:nvSpPr>
        <p:spPr/>
        <p:txBody>
          <a:bodyPr/>
          <a:lstStyle/>
          <a:p>
            <a:endParaRPr lang="da-DK"/>
          </a:p>
        </p:txBody>
      </p:sp>
    </p:spTree>
    <p:extLst>
      <p:ext uri="{BB962C8B-B14F-4D97-AF65-F5344CB8AC3E}">
        <p14:creationId xmlns:p14="http://schemas.microsoft.com/office/powerpoint/2010/main" val="3308307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9F40723-49F3-E902-E973-57ECC8BAAE6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800" b="0" i="0" u="none" strike="noStrike" kern="1200" cap="none" spc="0" normalizeH="0" baseline="0" noProof="0" dirty="0">
              <a:ln>
                <a:noFill/>
              </a:ln>
              <a:noFill/>
              <a:effectLst/>
              <a:uLnTx/>
              <a:uFillTx/>
              <a:latin typeface="COOP Medium"/>
              <a:ea typeface="+mn-ea"/>
              <a:cs typeface="+mn-cs"/>
            </a:endParaRPr>
          </a:p>
        </p:txBody>
      </p:sp>
      <p:pic>
        <p:nvPicPr>
          <p:cNvPr id="5" name="Pladsholder til billede 4" descr="Et billede, der indeholder tekst, udendørs, bygning, sky&#10;&#10;Automatisk genereret beskrivelse">
            <a:extLst>
              <a:ext uri="{FF2B5EF4-FFF2-40B4-BE49-F238E27FC236}">
                <a16:creationId xmlns:a16="http://schemas.microsoft.com/office/drawing/2014/main" id="{05557C9C-EF85-BC63-EA3B-42426BDEF7E5}"/>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6" name="Titel 1">
            <a:extLst>
              <a:ext uri="{FF2B5EF4-FFF2-40B4-BE49-F238E27FC236}">
                <a16:creationId xmlns:a16="http://schemas.microsoft.com/office/drawing/2014/main" id="{725A5AB7-614E-7839-5818-1005C71E2465}"/>
              </a:ext>
            </a:extLst>
          </p:cNvPr>
          <p:cNvSpPr txBox="1">
            <a:spLocks/>
          </p:cNvSpPr>
          <p:nvPr/>
        </p:nvSpPr>
        <p:spPr>
          <a:xfrm>
            <a:off x="517609" y="4757173"/>
            <a:ext cx="10394374" cy="1666875"/>
          </a:xfrm>
          <a:prstGeom prst="rect">
            <a:avLst/>
          </a:prstGeom>
        </p:spPr>
        <p:txBody>
          <a:bodyPr/>
          <a:lstStyle>
            <a:lvl1pPr algn="l" defTabSz="914400" rtl="0" eaLnBrk="1" latinLnBrk="0" hangingPunct="1">
              <a:lnSpc>
                <a:spcPct val="90000"/>
              </a:lnSpc>
              <a:spcBef>
                <a:spcPct val="0"/>
              </a:spcBef>
              <a:buNone/>
              <a:defRPr sz="3200" b="1" kern="12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9800" b="1" i="0" u="none" strike="noStrike" kern="1200" cap="none" spc="0" normalizeH="0" baseline="0" noProof="0" dirty="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Brugsen</a:t>
            </a:r>
          </a:p>
        </p:txBody>
      </p:sp>
    </p:spTree>
    <p:extLst>
      <p:ext uri="{BB962C8B-B14F-4D97-AF65-F5344CB8AC3E}">
        <p14:creationId xmlns:p14="http://schemas.microsoft.com/office/powerpoint/2010/main" val="151051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D505929-E5F8-4727-BBE0-D65E183DB2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kt 2" hidden="1">
                        <a:extLst>
                          <a:ext uri="{FF2B5EF4-FFF2-40B4-BE49-F238E27FC236}">
                            <a16:creationId xmlns:a16="http://schemas.microsoft.com/office/drawing/2014/main" id="{3D505929-E5F8-4727-BBE0-D65E183DB2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Billede 4" descr="Et billede, der indeholder tekst, indendørs, person, butik&#10;&#10;Automatisk genereret beskrivelse">
            <a:extLst>
              <a:ext uri="{FF2B5EF4-FFF2-40B4-BE49-F238E27FC236}">
                <a16:creationId xmlns:a16="http://schemas.microsoft.com/office/drawing/2014/main" id="{2BF73179-B41E-4FB0-AF42-3999B12CA0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1"/>
            <a:ext cx="12213773" cy="6858001"/>
          </a:xfrm>
          <a:prstGeom prst="rect">
            <a:avLst/>
          </a:prstGeom>
        </p:spPr>
      </p:pic>
      <p:sp>
        <p:nvSpPr>
          <p:cNvPr id="6" name="Retvinklet trekant 5">
            <a:extLst>
              <a:ext uri="{FF2B5EF4-FFF2-40B4-BE49-F238E27FC236}">
                <a16:creationId xmlns:a16="http://schemas.microsoft.com/office/drawing/2014/main" id="{931B7411-1FE0-42A9-8CD8-87CEBD5CB559}"/>
              </a:ext>
            </a:extLst>
          </p:cNvPr>
          <p:cNvSpPr/>
          <p:nvPr/>
        </p:nvSpPr>
        <p:spPr>
          <a:xfrm>
            <a:off x="0" y="4213411"/>
            <a:ext cx="12213772" cy="2644589"/>
          </a:xfrm>
          <a:prstGeom prst="rtTriangle">
            <a:avLst/>
          </a:prstGeom>
          <a:solidFill>
            <a:schemeClr val="accent1"/>
          </a:solidFill>
          <a:ln w="9525" cap="rnd" cmpd="sng" algn="ctr">
            <a:solidFill>
              <a:schemeClr val="accent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7" name="Retvinklet trekant 6">
            <a:extLst>
              <a:ext uri="{FF2B5EF4-FFF2-40B4-BE49-F238E27FC236}">
                <a16:creationId xmlns:a16="http://schemas.microsoft.com/office/drawing/2014/main" id="{10423671-4183-4048-B6D7-4E1AD95B7388}"/>
              </a:ext>
            </a:extLst>
          </p:cNvPr>
          <p:cNvSpPr/>
          <p:nvPr/>
        </p:nvSpPr>
        <p:spPr>
          <a:xfrm rot="10800000">
            <a:off x="-10886" y="-1"/>
            <a:ext cx="12213772" cy="2447366"/>
          </a:xfrm>
          <a:prstGeom prst="rtTriangle">
            <a:avLst/>
          </a:prstGeom>
          <a:solidFill>
            <a:schemeClr val="accent1"/>
          </a:solidFill>
          <a:ln w="9525" cap="rnd" cmpd="sng" algn="ctr">
            <a:solidFill>
              <a:schemeClr val="accent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pic>
        <p:nvPicPr>
          <p:cNvPr id="8" name="Graphic 42">
            <a:extLst>
              <a:ext uri="{FF2B5EF4-FFF2-40B4-BE49-F238E27FC236}">
                <a16:creationId xmlns:a16="http://schemas.microsoft.com/office/drawing/2014/main" id="{51407212-69B1-4619-A313-44E5BF22656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45562" y="117106"/>
            <a:ext cx="1700875" cy="488550"/>
          </a:xfrm>
          <a:prstGeom prst="rect">
            <a:avLst/>
          </a:prstGeom>
        </p:spPr>
      </p:pic>
      <p:sp>
        <p:nvSpPr>
          <p:cNvPr id="9" name="Shape 386">
            <a:extLst>
              <a:ext uri="{FF2B5EF4-FFF2-40B4-BE49-F238E27FC236}">
                <a16:creationId xmlns:a16="http://schemas.microsoft.com/office/drawing/2014/main" id="{3C85CFC1-EB36-49D0-A447-A7835A6338E6}"/>
              </a:ext>
            </a:extLst>
          </p:cNvPr>
          <p:cNvSpPr/>
          <p:nvPr/>
        </p:nvSpPr>
        <p:spPr>
          <a:xfrm>
            <a:off x="5002569" y="696075"/>
            <a:ext cx="2186861"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da-DK" sz="12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grundlagt 1866</a:t>
            </a:r>
          </a:p>
        </p:txBody>
      </p:sp>
      <p:sp>
        <p:nvSpPr>
          <p:cNvPr id="10" name="Shape 386">
            <a:extLst>
              <a:ext uri="{FF2B5EF4-FFF2-40B4-BE49-F238E27FC236}">
                <a16:creationId xmlns:a16="http://schemas.microsoft.com/office/drawing/2014/main" id="{73D21496-DE92-44DC-AC74-B7B363448E6F}"/>
              </a:ext>
            </a:extLst>
          </p:cNvPr>
          <p:cNvSpPr/>
          <p:nvPr/>
        </p:nvSpPr>
        <p:spPr>
          <a:xfrm>
            <a:off x="9313764" y="1043788"/>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ANTAL BUTIKKER</a:t>
            </a:r>
            <a:endParaRPr kumimoji="0" lang="en-GB" sz="2400" b="0"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+900</a:t>
            </a:r>
          </a:p>
        </p:txBody>
      </p:sp>
      <p:sp>
        <p:nvSpPr>
          <p:cNvPr id="11" name="Shape 386">
            <a:extLst>
              <a:ext uri="{FF2B5EF4-FFF2-40B4-BE49-F238E27FC236}">
                <a16:creationId xmlns:a16="http://schemas.microsoft.com/office/drawing/2014/main" id="{252AA2E9-53AD-4066-A74B-14235C8F5E82}"/>
              </a:ext>
            </a:extLst>
          </p:cNvPr>
          <p:cNvSpPr/>
          <p:nvPr/>
        </p:nvSpPr>
        <p:spPr>
          <a:xfrm>
            <a:off x="7336632" y="160766"/>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OMSÆTNING</a:t>
            </a:r>
            <a:endParaRPr kumimoji="0" lang="en-GB" sz="2400" b="0"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47 </a:t>
            </a:r>
            <a:r>
              <a:rPr kumimoji="0" lang="en-GB" sz="3600" b="1" i="0" u="none" strike="noStrike" kern="1200" cap="none" spc="0" normalizeH="0" baseline="0" noProof="0" err="1">
                <a:ln>
                  <a:noFill/>
                </a:ln>
                <a:solidFill>
                  <a:prstClr val="white"/>
                </a:solidFill>
                <a:effectLst/>
                <a:uLnTx/>
                <a:uFillTx/>
                <a:latin typeface="COOP" panose="02010504010101010104" pitchFamily="2" charset="0"/>
                <a:sym typeface="COOP" panose="02010504010101010104" pitchFamily="2" charset="0"/>
              </a:rPr>
              <a:t>mia</a:t>
            </a: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a:t>
            </a:r>
          </a:p>
        </p:txBody>
      </p:sp>
      <p:sp>
        <p:nvSpPr>
          <p:cNvPr id="12" name="Shape 386">
            <a:extLst>
              <a:ext uri="{FF2B5EF4-FFF2-40B4-BE49-F238E27FC236}">
                <a16:creationId xmlns:a16="http://schemas.microsoft.com/office/drawing/2014/main" id="{207139A1-89E6-4178-B023-AF0AD9D77832}"/>
              </a:ext>
            </a:extLst>
          </p:cNvPr>
          <p:cNvSpPr/>
          <p:nvPr/>
        </p:nvSpPr>
        <p:spPr>
          <a:xfrm>
            <a:off x="4406992" y="5706671"/>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 MEDLEMMER </a:t>
            </a: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+1,9 </a:t>
            </a:r>
            <a:r>
              <a:rPr kumimoji="0" lang="en-GB" sz="3600" b="1" i="0" u="none" strike="noStrike" kern="1200" cap="none" spc="0" normalizeH="0" baseline="0" noProof="0" err="1">
                <a:ln>
                  <a:noFill/>
                </a:ln>
                <a:solidFill>
                  <a:srgbClr val="FFFFFF"/>
                </a:solidFill>
                <a:effectLst/>
                <a:uLnTx/>
                <a:uFillTx/>
                <a:latin typeface="COOP" panose="02010504010101010104" pitchFamily="2" charset="0"/>
                <a:sym typeface="COOP" panose="02010504010101010104" pitchFamily="2" charset="0"/>
              </a:rPr>
              <a:t>mio</a:t>
            </a: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 </a:t>
            </a:r>
          </a:p>
        </p:txBody>
      </p:sp>
      <p:sp>
        <p:nvSpPr>
          <p:cNvPr id="13" name="Shape 386">
            <a:extLst>
              <a:ext uri="{FF2B5EF4-FFF2-40B4-BE49-F238E27FC236}">
                <a16:creationId xmlns:a16="http://schemas.microsoft.com/office/drawing/2014/main" id="{438A71D0-EB38-47A2-8DD9-A6C945F38AFF}"/>
              </a:ext>
            </a:extLst>
          </p:cNvPr>
          <p:cNvSpPr/>
          <p:nvPr/>
        </p:nvSpPr>
        <p:spPr>
          <a:xfrm>
            <a:off x="-331619" y="4845410"/>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MARKEDSANDEL</a:t>
            </a:r>
            <a:endParaRPr kumimoji="0" lang="en-GB" sz="24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29,3%</a:t>
            </a:r>
          </a:p>
        </p:txBody>
      </p:sp>
      <p:sp>
        <p:nvSpPr>
          <p:cNvPr id="14" name="Shape 386">
            <a:extLst>
              <a:ext uri="{FF2B5EF4-FFF2-40B4-BE49-F238E27FC236}">
                <a16:creationId xmlns:a16="http://schemas.microsoft.com/office/drawing/2014/main" id="{8FA1144B-B907-4096-B0EB-0390EA41EAEC}"/>
              </a:ext>
            </a:extLst>
          </p:cNvPr>
          <p:cNvSpPr/>
          <p:nvPr/>
        </p:nvSpPr>
        <p:spPr>
          <a:xfrm>
            <a:off x="1290466" y="5857456"/>
            <a:ext cx="3244170"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ANSATTE</a:t>
            </a:r>
            <a:endParaRPr kumimoji="0" lang="en-GB" sz="24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~40.000</a:t>
            </a:r>
          </a:p>
        </p:txBody>
      </p:sp>
      <p:sp>
        <p:nvSpPr>
          <p:cNvPr id="16" name="Rectangle 9">
            <a:extLst>
              <a:ext uri="{FF2B5EF4-FFF2-40B4-BE49-F238E27FC236}">
                <a16:creationId xmlns:a16="http://schemas.microsoft.com/office/drawing/2014/main" id="{1E5A0043-A9FE-42D3-A1F4-CB1394FB6F2E}"/>
              </a:ext>
            </a:extLst>
          </p:cNvPr>
          <p:cNvSpPr>
            <a:spLocks/>
          </p:cNvSpPr>
          <p:nvPr/>
        </p:nvSpPr>
        <p:spPr>
          <a:xfrm>
            <a:off x="286091" y="1240047"/>
            <a:ext cx="5742986" cy="910311"/>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46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OOP"/>
                <a:ea typeface="+mn-ea"/>
                <a:cs typeface="+mn-cs"/>
              </a:rPr>
              <a:t>Kort introduktion til Coop</a:t>
            </a:r>
            <a:endParaRPr kumimoji="0" lang="da-DK" sz="4600" b="0"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OOP"/>
              <a:ea typeface="+mn-ea"/>
              <a:cs typeface="+mn-cs"/>
            </a:endParaRPr>
          </a:p>
        </p:txBody>
      </p:sp>
    </p:spTree>
    <p:extLst>
      <p:ext uri="{BB962C8B-B14F-4D97-AF65-F5344CB8AC3E}">
        <p14:creationId xmlns:p14="http://schemas.microsoft.com/office/powerpoint/2010/main" val="3928936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327B263-B5BB-E7E0-FD7A-C092ABC73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111"/>
          <a:stretch/>
        </p:blipFill>
        <p:spPr>
          <a:xfrm>
            <a:off x="0" y="-1"/>
            <a:ext cx="12344399" cy="6858001"/>
          </a:xfrm>
          <a:prstGeom prst="rect">
            <a:avLst/>
          </a:prstGeom>
        </p:spPr>
      </p:pic>
      <p:sp>
        <p:nvSpPr>
          <p:cNvPr id="2" name="Pladsholder til slidenummer 1">
            <a:extLst>
              <a:ext uri="{FF2B5EF4-FFF2-40B4-BE49-F238E27FC236}">
                <a16:creationId xmlns:a16="http://schemas.microsoft.com/office/drawing/2014/main" id="{00763299-898B-49AC-C8A1-C9308050159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A991EC8D-46D7-CA87-EEDA-754E212D3C82}"/>
              </a:ext>
            </a:extLst>
          </p:cNvPr>
          <p:cNvSpPr>
            <a:spLocks noGrp="1"/>
          </p:cNvSpPr>
          <p:nvPr>
            <p:ph type="title"/>
          </p:nvPr>
        </p:nvSpPr>
        <p:spPr/>
        <p:txBody>
          <a:bodyPr/>
          <a:lstStyle/>
          <a:p>
            <a:r>
              <a:rPr lang="da-DK" dirty="0"/>
              <a:t>I 2023 gik vi over til 100% Digital markedsføring.</a:t>
            </a:r>
            <a:br>
              <a:rPr lang="da-DK" dirty="0"/>
            </a:br>
            <a:r>
              <a:rPr lang="da-DK" dirty="0"/>
              <a:t>Det fortsætter vi med. Det virker, og er godt for miljøet</a:t>
            </a:r>
          </a:p>
        </p:txBody>
      </p:sp>
    </p:spTree>
    <p:extLst>
      <p:ext uri="{BB962C8B-B14F-4D97-AF65-F5344CB8AC3E}">
        <p14:creationId xmlns:p14="http://schemas.microsoft.com/office/powerpoint/2010/main" val="279886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6" descr="Et billede, der indeholder tekst, sky, udendørs, bygning&#10;&#10;Automatisk genereret beskrivelse">
            <a:extLst>
              <a:ext uri="{FF2B5EF4-FFF2-40B4-BE49-F238E27FC236}">
                <a16:creationId xmlns:a16="http://schemas.microsoft.com/office/drawing/2014/main" id="{6480EB0D-4CE4-557C-951B-361D0FC01C54}"/>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Pladsholder til slidenummer 1">
            <a:extLst>
              <a:ext uri="{FF2B5EF4-FFF2-40B4-BE49-F238E27FC236}">
                <a16:creationId xmlns:a16="http://schemas.microsoft.com/office/drawing/2014/main" id="{35C15AFB-CA35-C738-9396-0264C230A00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886C25C8-CF31-4493-A787-4AE067CB9A5C}"/>
              </a:ext>
            </a:extLst>
          </p:cNvPr>
          <p:cNvSpPr>
            <a:spLocks noGrp="1"/>
          </p:cNvSpPr>
          <p:nvPr>
            <p:ph type="title"/>
          </p:nvPr>
        </p:nvSpPr>
        <p:spPr/>
        <p:txBody>
          <a:bodyPr/>
          <a:lstStyle/>
          <a:p>
            <a:r>
              <a:rPr lang="da-DK" dirty="0"/>
              <a:t>Nyt Brugsen koncept lanceret, og udrulning i gang i hele landet. 11 nye butikker er åbnet i Storkøbenhavn</a:t>
            </a:r>
          </a:p>
        </p:txBody>
      </p:sp>
    </p:spTree>
    <p:extLst>
      <p:ext uri="{BB962C8B-B14F-4D97-AF65-F5344CB8AC3E}">
        <p14:creationId xmlns:p14="http://schemas.microsoft.com/office/powerpoint/2010/main" val="218570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5" descr="Et billede, der indeholder tekst, sodavand, Købmand, Døgnbutik/nærbutik&#10;&#10;Automatisk genereret beskrivelse">
            <a:extLst>
              <a:ext uri="{FF2B5EF4-FFF2-40B4-BE49-F238E27FC236}">
                <a16:creationId xmlns:a16="http://schemas.microsoft.com/office/drawing/2014/main" id="{0F1E36B4-1ECD-D532-498C-C49EDC8CA132}"/>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Pladsholder til slidenummer 1">
            <a:extLst>
              <a:ext uri="{FF2B5EF4-FFF2-40B4-BE49-F238E27FC236}">
                <a16:creationId xmlns:a16="http://schemas.microsoft.com/office/drawing/2014/main" id="{FD63CCB4-C2C5-4322-5122-76CF46A7B44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AB092CA8-2300-84BF-F901-3C2F60B13EF0}"/>
              </a:ext>
            </a:extLst>
          </p:cNvPr>
          <p:cNvSpPr>
            <a:spLocks noGrp="1"/>
          </p:cNvSpPr>
          <p:nvPr>
            <p:ph type="title"/>
          </p:nvPr>
        </p:nvSpPr>
        <p:spPr/>
        <p:txBody>
          <a:bodyPr/>
          <a:lstStyle/>
          <a:p>
            <a:r>
              <a:rPr lang="da-DK" dirty="0"/>
              <a:t>Brugsen er en madbutik – Men samtidig Danmarks mest</a:t>
            </a:r>
            <a:br>
              <a:rPr lang="da-DK" dirty="0"/>
            </a:br>
            <a:r>
              <a:rPr lang="da-DK" dirty="0"/>
              <a:t>lokalt tilpassede, hvor varesortiment tilpasses kunderne</a:t>
            </a:r>
          </a:p>
        </p:txBody>
      </p:sp>
    </p:spTree>
    <p:extLst>
      <p:ext uri="{BB962C8B-B14F-4D97-AF65-F5344CB8AC3E}">
        <p14:creationId xmlns:p14="http://schemas.microsoft.com/office/powerpoint/2010/main" val="3983384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t billede, der indeholder Snack, mad, konfekture, slik&#10;&#10;Automatisk genereret beskrivelse">
            <a:extLst>
              <a:ext uri="{FF2B5EF4-FFF2-40B4-BE49-F238E27FC236}">
                <a16:creationId xmlns:a16="http://schemas.microsoft.com/office/drawing/2014/main" id="{0A4A030F-AA90-C7D1-F265-9EC6B146135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Pladsholder til slidenummer 1">
            <a:extLst>
              <a:ext uri="{FF2B5EF4-FFF2-40B4-BE49-F238E27FC236}">
                <a16:creationId xmlns:a16="http://schemas.microsoft.com/office/drawing/2014/main" id="{6D4A7EAD-5F54-F2A2-5C7C-92DB844FCC0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7E1C1235-9A3C-413A-369C-B725C375C78B}"/>
              </a:ext>
            </a:extLst>
          </p:cNvPr>
          <p:cNvSpPr>
            <a:spLocks noGrp="1"/>
          </p:cNvSpPr>
          <p:nvPr>
            <p:ph type="title"/>
          </p:nvPr>
        </p:nvSpPr>
        <p:spPr/>
        <p:txBody>
          <a:bodyPr/>
          <a:lstStyle/>
          <a:p>
            <a:r>
              <a:rPr lang="da-DK" dirty="0"/>
              <a:t>Brugsen har et Lav Pris program, med en fair pris</a:t>
            </a:r>
            <a:br>
              <a:rPr lang="da-DK" dirty="0"/>
            </a:br>
            <a:r>
              <a:rPr lang="da-DK" dirty="0"/>
              <a:t>på de mest anvendte hverdagsvarer</a:t>
            </a:r>
          </a:p>
        </p:txBody>
      </p:sp>
    </p:spTree>
    <p:extLst>
      <p:ext uri="{BB962C8B-B14F-4D97-AF65-F5344CB8AC3E}">
        <p14:creationId xmlns:p14="http://schemas.microsoft.com/office/powerpoint/2010/main" val="3671630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5" descr="Et billede, der indeholder tøj, person, menneske, indendørs&#10;&#10;Automatisk genereret beskrivelse">
            <a:extLst>
              <a:ext uri="{FF2B5EF4-FFF2-40B4-BE49-F238E27FC236}">
                <a16:creationId xmlns:a16="http://schemas.microsoft.com/office/drawing/2014/main" id="{61726BD9-8377-E7B9-FAD3-8D12C459E5F2}"/>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Pladsholder til slidenummer 1">
            <a:extLst>
              <a:ext uri="{FF2B5EF4-FFF2-40B4-BE49-F238E27FC236}">
                <a16:creationId xmlns:a16="http://schemas.microsoft.com/office/drawing/2014/main" id="{DF191E46-1427-7342-2601-D561FF93F43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5A4B5762-B4BE-3784-974F-4C05D1A62EC9}"/>
              </a:ext>
            </a:extLst>
          </p:cNvPr>
          <p:cNvSpPr>
            <a:spLocks noGrp="1"/>
          </p:cNvSpPr>
          <p:nvPr>
            <p:ph type="title"/>
          </p:nvPr>
        </p:nvSpPr>
        <p:spPr/>
        <p:txBody>
          <a:bodyPr/>
          <a:lstStyle/>
          <a:p>
            <a:r>
              <a:rPr lang="da-DK" sz="3000" dirty="0"/>
              <a:t>Vi har de mest tilfredse kunder på tværs af Coop Danmarks kæder – Men arbejder konstant på at blive bedre</a:t>
            </a:r>
          </a:p>
        </p:txBody>
      </p:sp>
    </p:spTree>
    <p:extLst>
      <p:ext uri="{BB962C8B-B14F-4D97-AF65-F5344CB8AC3E}">
        <p14:creationId xmlns:p14="http://schemas.microsoft.com/office/powerpoint/2010/main" val="3859337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øj, person, menneske, Ansigt&#10;&#10;Automatisk genereret beskrivelse">
            <a:extLst>
              <a:ext uri="{FF2B5EF4-FFF2-40B4-BE49-F238E27FC236}">
                <a16:creationId xmlns:a16="http://schemas.microsoft.com/office/drawing/2014/main" id="{85B41B1F-E8F8-7F87-6E6E-DA7E5CBB1F1B}"/>
              </a:ext>
            </a:extLst>
          </p:cNvPr>
          <p:cNvPicPr>
            <a:picLocks noChangeAspect="1"/>
          </p:cNvPicPr>
          <p:nvPr/>
        </p:nvPicPr>
        <p:blipFill>
          <a:blip r:embed="rId3"/>
          <a:stretch>
            <a:fillRect/>
          </a:stretch>
        </p:blipFill>
        <p:spPr>
          <a:xfrm>
            <a:off x="0" y="0"/>
            <a:ext cx="12192000" cy="6858000"/>
          </a:xfrm>
          <a:prstGeom prst="rect">
            <a:avLst/>
          </a:prstGeom>
          <a:noFill/>
        </p:spPr>
      </p:pic>
      <p:sp>
        <p:nvSpPr>
          <p:cNvPr id="10" name="Title 3">
            <a:extLst>
              <a:ext uri="{FF2B5EF4-FFF2-40B4-BE49-F238E27FC236}">
                <a16:creationId xmlns:a16="http://schemas.microsoft.com/office/drawing/2014/main" id="{0BD4422B-48A8-42CB-B2FB-2042B806C1AA}"/>
              </a:ext>
            </a:extLst>
          </p:cNvPr>
          <p:cNvSpPr>
            <a:spLocks noGrp="1"/>
          </p:cNvSpPr>
          <p:nvPr>
            <p:ph type="title"/>
          </p:nvPr>
        </p:nvSpPr>
        <p:spPr>
          <a:xfrm>
            <a:off x="0" y="5874843"/>
            <a:ext cx="12193200" cy="1000800"/>
          </a:xfrm>
        </p:spPr>
        <p:txBody>
          <a:bodyPr/>
          <a:lstStyle/>
          <a:p>
            <a:r>
              <a:rPr lang="en-US" dirty="0"/>
              <a:t>Vi </a:t>
            </a:r>
            <a:r>
              <a:rPr lang="en-US" dirty="0" err="1"/>
              <a:t>mødes</a:t>
            </a:r>
            <a:r>
              <a:rPr lang="en-US" dirty="0"/>
              <a:t> </a:t>
            </a:r>
            <a:r>
              <a:rPr lang="en-US" dirty="0" err="1"/>
              <a:t>i</a:t>
            </a:r>
            <a:r>
              <a:rPr lang="en-US" dirty="0"/>
              <a:t> </a:t>
            </a:r>
            <a:r>
              <a:rPr lang="en-US" dirty="0" err="1"/>
              <a:t>Brugsen</a:t>
            </a:r>
            <a:r>
              <a:rPr lang="en-US" dirty="0"/>
              <a:t>, </a:t>
            </a:r>
            <a:r>
              <a:rPr lang="en-US" dirty="0" err="1"/>
              <a:t>blandt</a:t>
            </a:r>
            <a:r>
              <a:rPr lang="en-US" dirty="0"/>
              <a:t> </a:t>
            </a:r>
            <a:r>
              <a:rPr lang="en-US" dirty="0" err="1"/>
              <a:t>andet</a:t>
            </a:r>
            <a:r>
              <a:rPr lang="en-US" dirty="0"/>
              <a:t> med inspiration </a:t>
            </a:r>
            <a:r>
              <a:rPr lang="en-US" dirty="0" err="1"/>
              <a:t>til</a:t>
            </a:r>
            <a:r>
              <a:rPr lang="en-US" dirty="0"/>
              <a:t> </a:t>
            </a:r>
            <a:r>
              <a:rPr lang="en-US" dirty="0" err="1"/>
              <a:t>aftensmaden</a:t>
            </a:r>
            <a:r>
              <a:rPr lang="en-US" dirty="0"/>
              <a:t>, med Claus Holm </a:t>
            </a:r>
            <a:r>
              <a:rPr lang="en-US" dirty="0" err="1"/>
              <a:t>i</a:t>
            </a:r>
            <a:r>
              <a:rPr lang="en-US" dirty="0"/>
              <a:t> </a:t>
            </a:r>
            <a:r>
              <a:rPr lang="en-US" dirty="0" err="1"/>
              <a:t>Brugsens</a:t>
            </a:r>
            <a:r>
              <a:rPr lang="en-US" dirty="0"/>
              <a:t> </a:t>
            </a:r>
            <a:r>
              <a:rPr lang="en-US" dirty="0" err="1"/>
              <a:t>foodtruck</a:t>
            </a:r>
            <a:endParaRPr lang="en-US" dirty="0"/>
          </a:p>
        </p:txBody>
      </p:sp>
      <p:sp>
        <p:nvSpPr>
          <p:cNvPr id="2" name="Pladsholder til slidenummer 1">
            <a:extLst>
              <a:ext uri="{FF2B5EF4-FFF2-40B4-BE49-F238E27FC236}">
                <a16:creationId xmlns:a16="http://schemas.microsoft.com/office/drawing/2014/main" id="{6476B66C-ECE8-DD00-0143-D445274C39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da-DK" sz="800" b="0" i="0" u="none" strike="noStrike" kern="1200" cap="none" spc="0" normalizeH="0" baseline="0" noProof="0">
              <a:ln>
                <a:noFill/>
              </a:ln>
              <a:noFill/>
              <a:effectLst/>
              <a:uLnTx/>
              <a:uFillTx/>
              <a:latin typeface="COOP Medium"/>
              <a:ea typeface="+mn-ea"/>
              <a:cs typeface="+mn-cs"/>
            </a:endParaRPr>
          </a:p>
        </p:txBody>
      </p:sp>
    </p:spTree>
    <p:extLst>
      <p:ext uri="{BB962C8B-B14F-4D97-AF65-F5344CB8AC3E}">
        <p14:creationId xmlns:p14="http://schemas.microsoft.com/office/powerpoint/2010/main" val="1033654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F02FD75-664F-4BC8-96BF-6FA2980525A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800" b="0" i="0" u="none" strike="noStrike" kern="1200" cap="none" spc="0" normalizeH="0" baseline="0" noProof="0" dirty="0">
              <a:ln>
                <a:noFill/>
              </a:ln>
              <a:noFill/>
              <a:effectLst/>
              <a:uLnTx/>
              <a:uFillTx/>
              <a:latin typeface="COOP Medium"/>
              <a:ea typeface="+mn-ea"/>
              <a:cs typeface="+mn-cs"/>
            </a:endParaRPr>
          </a:p>
        </p:txBody>
      </p:sp>
      <p:pic>
        <p:nvPicPr>
          <p:cNvPr id="4" name="Billede 3" descr="Et billede, der indeholder udendørs, græs, himmel, felt&#10;&#10;Automatisk genereret beskrivelse">
            <a:extLst>
              <a:ext uri="{FF2B5EF4-FFF2-40B4-BE49-F238E27FC236}">
                <a16:creationId xmlns:a16="http://schemas.microsoft.com/office/drawing/2014/main" id="{C9149351-7EAB-40FE-69C3-CF7C407BA4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5" name="Titel 1">
            <a:extLst>
              <a:ext uri="{FF2B5EF4-FFF2-40B4-BE49-F238E27FC236}">
                <a16:creationId xmlns:a16="http://schemas.microsoft.com/office/drawing/2014/main" id="{D60081DB-C1C0-D9A6-7B48-787087CFC3BA}"/>
              </a:ext>
            </a:extLst>
          </p:cNvPr>
          <p:cNvSpPr txBox="1">
            <a:spLocks/>
          </p:cNvSpPr>
          <p:nvPr/>
        </p:nvSpPr>
        <p:spPr>
          <a:xfrm>
            <a:off x="630000" y="360000"/>
            <a:ext cx="10932120" cy="900000"/>
          </a:xfrm>
          <a:prstGeom prst="rect">
            <a:avLst/>
          </a:prstGeom>
        </p:spPr>
        <p:txBody>
          <a:bodyPr/>
          <a:lstStyle>
            <a:lvl1pPr algn="l" defTabSz="914400" rtl="0" eaLnBrk="1" latinLnBrk="0" hangingPunct="1">
              <a:lnSpc>
                <a:spcPct val="90000"/>
              </a:lnSpc>
              <a:spcBef>
                <a:spcPct val="0"/>
              </a:spcBef>
              <a:buNone/>
              <a:defRPr sz="3200" b="1" kern="12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800" b="1" i="0" u="none" strike="noStrike" kern="1200" cap="none" spc="0" normalizeH="0" baseline="0" noProof="0" dirty="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3 overordnede 2024 mål i Brugsen</a:t>
            </a:r>
          </a:p>
        </p:txBody>
      </p:sp>
      <p:sp>
        <p:nvSpPr>
          <p:cNvPr id="6" name="Oval 5">
            <a:extLst>
              <a:ext uri="{FF2B5EF4-FFF2-40B4-BE49-F238E27FC236}">
                <a16:creationId xmlns:a16="http://schemas.microsoft.com/office/drawing/2014/main" id="{7D01284F-1F17-5C23-F296-D6C73CF2EF43}"/>
              </a:ext>
            </a:extLst>
          </p:cNvPr>
          <p:cNvSpPr/>
          <p:nvPr/>
        </p:nvSpPr>
        <p:spPr>
          <a:xfrm>
            <a:off x="1185835" y="1922501"/>
            <a:ext cx="1800000" cy="1800000"/>
          </a:xfrm>
          <a:prstGeom prst="ellipse">
            <a:avLst/>
          </a:prstGeom>
          <a:solidFill>
            <a:srgbClr val="C41416"/>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Vi vil </a:t>
            </a:r>
            <a:r>
              <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have        3-cifret </a:t>
            </a:r>
            <a:r>
              <a:rPr kumimoji="0" lang="da-DK" sz="2000" b="0" i="0" u="none" strike="noStrike" kern="1200" cap="none" spc="0" normalizeH="0" baseline="0" noProof="0" dirty="0" err="1">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index</a:t>
            </a:r>
            <a:endPar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7" name="Oval 6">
            <a:extLst>
              <a:ext uri="{FF2B5EF4-FFF2-40B4-BE49-F238E27FC236}">
                <a16:creationId xmlns:a16="http://schemas.microsoft.com/office/drawing/2014/main" id="{1CC68A14-4F4F-FB85-68ED-C60528FFE3F7}"/>
              </a:ext>
            </a:extLst>
          </p:cNvPr>
          <p:cNvSpPr/>
          <p:nvPr/>
        </p:nvSpPr>
        <p:spPr>
          <a:xfrm>
            <a:off x="3577104" y="1922501"/>
            <a:ext cx="1800000" cy="1800000"/>
          </a:xfrm>
          <a:prstGeom prst="ellipse">
            <a:avLst/>
          </a:prstGeom>
          <a:solidFill>
            <a:srgbClr val="C41416"/>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Vi vil </a:t>
            </a:r>
            <a:r>
              <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vinde </a:t>
            </a:r>
            <a:r>
              <a:rPr kumimoji="0" lang="da-DK" sz="2000" b="0" i="0" u="none" strike="noStrike" kern="1200" cap="none" spc="0" normalizeH="0" baseline="0" noProof="0" dirty="0" err="1">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markeds-andele</a:t>
            </a:r>
            <a:endPar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8" name="Oval 7">
            <a:extLst>
              <a:ext uri="{FF2B5EF4-FFF2-40B4-BE49-F238E27FC236}">
                <a16:creationId xmlns:a16="http://schemas.microsoft.com/office/drawing/2014/main" id="{84227EB8-D082-6116-0577-451A24BC5FEB}"/>
              </a:ext>
            </a:extLst>
          </p:cNvPr>
          <p:cNvSpPr/>
          <p:nvPr/>
        </p:nvSpPr>
        <p:spPr>
          <a:xfrm>
            <a:off x="5968373" y="1922501"/>
            <a:ext cx="1800000" cy="1800000"/>
          </a:xfrm>
          <a:prstGeom prst="ellipse">
            <a:avLst/>
          </a:prstGeom>
          <a:solidFill>
            <a:srgbClr val="C41416"/>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Vi vil </a:t>
            </a:r>
            <a:r>
              <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forbedre vores resultat</a:t>
            </a:r>
          </a:p>
        </p:txBody>
      </p:sp>
      <p:sp>
        <p:nvSpPr>
          <p:cNvPr id="9" name="Titel 1">
            <a:extLst>
              <a:ext uri="{FF2B5EF4-FFF2-40B4-BE49-F238E27FC236}">
                <a16:creationId xmlns:a16="http://schemas.microsoft.com/office/drawing/2014/main" id="{B4BA3CD7-4C36-05BC-49AD-83AC989BB837}"/>
              </a:ext>
            </a:extLst>
          </p:cNvPr>
          <p:cNvSpPr txBox="1">
            <a:spLocks/>
          </p:cNvSpPr>
          <p:nvPr/>
        </p:nvSpPr>
        <p:spPr>
          <a:xfrm>
            <a:off x="1004069" y="1455545"/>
            <a:ext cx="2163533" cy="289450"/>
          </a:xfrm>
          <a:prstGeom prst="rect">
            <a:avLst/>
          </a:prstGeom>
          <a:noFill/>
        </p:spPr>
        <p:txBody>
          <a:bodyPr vert="horz" lIns="0" tIns="45720" rIns="0" bIns="45720" rtlCol="0" anchor="ctr">
            <a:noAutofit/>
          </a:bodyPr>
          <a:lstStyle>
            <a:lvl1pPr algn="l" defTabSz="914400" rtl="0" eaLnBrk="1" latinLnBrk="0" hangingPunct="1">
              <a:lnSpc>
                <a:spcPct val="90000"/>
              </a:lnSpc>
              <a:spcBef>
                <a:spcPct val="0"/>
              </a:spcBef>
              <a:buNone/>
              <a:defRPr sz="3600" b="1" i="0" kern="1200" cap="all" baseline="0">
                <a:solidFill>
                  <a:schemeClr val="tx1"/>
                </a:solidFill>
                <a:latin typeface="Gill Sans MT" panose="020B0502020104020203" pitchFamily="34" charset="77"/>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1700" b="1" i="0" u="none" strike="noStrike" kern="1200" cap="all" spc="0" normalizeH="0" baseline="0" noProof="0" dirty="0">
                <a:ln>
                  <a:noFill/>
                </a:ln>
                <a:solidFill>
                  <a:srgbClr val="C00000"/>
                </a:solidFill>
                <a:effectLst/>
                <a:uLnTx/>
                <a:uFillTx/>
                <a:latin typeface="Noto Serif" panose="02020600060500020200" pitchFamily="18" charset="0"/>
                <a:ea typeface="Noto Serif" panose="02020600060500020200" pitchFamily="18" charset="0"/>
                <a:cs typeface="Noto Serif" panose="02020600060500020200" pitchFamily="18" charset="0"/>
              </a:rPr>
              <a:t>Omsætning</a:t>
            </a:r>
          </a:p>
        </p:txBody>
      </p:sp>
      <p:sp>
        <p:nvSpPr>
          <p:cNvPr id="10" name="Titel 1">
            <a:extLst>
              <a:ext uri="{FF2B5EF4-FFF2-40B4-BE49-F238E27FC236}">
                <a16:creationId xmlns:a16="http://schemas.microsoft.com/office/drawing/2014/main" id="{B0F1304D-101F-E000-29CE-A80ECAC36B79}"/>
              </a:ext>
            </a:extLst>
          </p:cNvPr>
          <p:cNvSpPr txBox="1">
            <a:spLocks/>
          </p:cNvSpPr>
          <p:nvPr/>
        </p:nvSpPr>
        <p:spPr>
          <a:xfrm>
            <a:off x="3395338" y="1450411"/>
            <a:ext cx="2163533" cy="289450"/>
          </a:xfrm>
          <a:prstGeom prst="rect">
            <a:avLst/>
          </a:prstGeom>
          <a:noFill/>
        </p:spPr>
        <p:txBody>
          <a:bodyPr vert="horz" lIns="0" tIns="45720" rIns="0" bIns="45720" rtlCol="0" anchor="ctr">
            <a:noAutofit/>
          </a:bodyPr>
          <a:lstStyle>
            <a:lvl1pPr algn="l" defTabSz="914400" rtl="0" eaLnBrk="1" latinLnBrk="0" hangingPunct="1">
              <a:lnSpc>
                <a:spcPct val="90000"/>
              </a:lnSpc>
              <a:spcBef>
                <a:spcPct val="0"/>
              </a:spcBef>
              <a:buNone/>
              <a:defRPr sz="3600" b="1" i="0" kern="1200" cap="all" baseline="0">
                <a:solidFill>
                  <a:schemeClr val="tx1"/>
                </a:solidFill>
                <a:latin typeface="Gill Sans MT" panose="020B0502020104020203" pitchFamily="34" charset="77"/>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1700" b="1" i="0" u="none" strike="noStrike" kern="1200" cap="all" spc="0" normalizeH="0" baseline="0" noProof="0" dirty="0" err="1">
                <a:ln>
                  <a:noFill/>
                </a:ln>
                <a:solidFill>
                  <a:srgbClr val="C00000"/>
                </a:solidFill>
                <a:effectLst/>
                <a:uLnTx/>
                <a:uFillTx/>
                <a:latin typeface="Noto Serif" panose="02020600060500020200" pitchFamily="18" charset="0"/>
                <a:ea typeface="Noto Serif" panose="02020600060500020200" pitchFamily="18" charset="0"/>
                <a:cs typeface="Noto Serif" panose="02020600060500020200" pitchFamily="18" charset="0"/>
              </a:rPr>
              <a:t>MarkedsandelE</a:t>
            </a:r>
            <a:endParaRPr kumimoji="0" lang="da-DK" sz="1700" b="1" i="0" u="none" strike="noStrike" kern="1200" cap="all" spc="0" normalizeH="0" baseline="0" noProof="0" dirty="0">
              <a:ln>
                <a:noFill/>
              </a:ln>
              <a:solidFill>
                <a:srgbClr val="C00000"/>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1" name="Titel 1">
            <a:extLst>
              <a:ext uri="{FF2B5EF4-FFF2-40B4-BE49-F238E27FC236}">
                <a16:creationId xmlns:a16="http://schemas.microsoft.com/office/drawing/2014/main" id="{E07BD1E3-8593-190A-4A03-373800B59CAE}"/>
              </a:ext>
            </a:extLst>
          </p:cNvPr>
          <p:cNvSpPr txBox="1">
            <a:spLocks/>
          </p:cNvSpPr>
          <p:nvPr/>
        </p:nvSpPr>
        <p:spPr>
          <a:xfrm>
            <a:off x="5786607" y="1450411"/>
            <a:ext cx="2163533" cy="289450"/>
          </a:xfrm>
          <a:prstGeom prst="rect">
            <a:avLst/>
          </a:prstGeom>
          <a:noFill/>
        </p:spPr>
        <p:txBody>
          <a:bodyPr vert="horz" lIns="0" tIns="45720" rIns="0" bIns="45720" rtlCol="0" anchor="ctr">
            <a:noAutofit/>
          </a:bodyPr>
          <a:lstStyle>
            <a:lvl1pPr algn="l" defTabSz="914400" rtl="0" eaLnBrk="1" latinLnBrk="0" hangingPunct="1">
              <a:lnSpc>
                <a:spcPct val="90000"/>
              </a:lnSpc>
              <a:spcBef>
                <a:spcPct val="0"/>
              </a:spcBef>
              <a:buNone/>
              <a:defRPr sz="3600" b="1" i="0" kern="1200" cap="all" baseline="0">
                <a:solidFill>
                  <a:schemeClr val="tx1"/>
                </a:solidFill>
                <a:latin typeface="Gill Sans MT" panose="020B0502020104020203" pitchFamily="34" charset="77"/>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1700" b="1" i="0" u="none" strike="noStrike" kern="1200" cap="all" spc="0" normalizeH="0" baseline="0" noProof="0" dirty="0">
                <a:ln>
                  <a:noFill/>
                </a:ln>
                <a:solidFill>
                  <a:srgbClr val="C00000"/>
                </a:solidFill>
                <a:effectLst/>
                <a:uLnTx/>
                <a:uFillTx/>
                <a:latin typeface="Noto Serif" panose="02020600060500020200" pitchFamily="18" charset="0"/>
                <a:ea typeface="Noto Serif" panose="02020600060500020200" pitchFamily="18" charset="0"/>
                <a:cs typeface="Noto Serif" panose="02020600060500020200" pitchFamily="18" charset="0"/>
              </a:rPr>
              <a:t>Indtjening</a:t>
            </a:r>
          </a:p>
        </p:txBody>
      </p:sp>
      <p:sp>
        <p:nvSpPr>
          <p:cNvPr id="12" name="Titel 1">
            <a:extLst>
              <a:ext uri="{FF2B5EF4-FFF2-40B4-BE49-F238E27FC236}">
                <a16:creationId xmlns:a16="http://schemas.microsoft.com/office/drawing/2014/main" id="{19C8BFE5-3EAE-7BFC-9BF3-BF22665965C3}"/>
              </a:ext>
            </a:extLst>
          </p:cNvPr>
          <p:cNvSpPr txBox="1">
            <a:spLocks/>
          </p:cNvSpPr>
          <p:nvPr/>
        </p:nvSpPr>
        <p:spPr>
          <a:xfrm>
            <a:off x="630001" y="5718875"/>
            <a:ext cx="11092574" cy="77912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tx1"/>
                </a:solidFill>
                <a:latin typeface="Gill Sans MT" panose="020B0502020104020203" pitchFamily="34" charset="77"/>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600" b="1" i="0" u="none" strike="noStrike" kern="1200" cap="none" spc="0" normalizeH="0" baseline="0" noProof="0" dirty="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Ambitiøse mål i et hårdt discount marked</a:t>
            </a:r>
            <a:endParaRPr kumimoji="0" lang="da-DK" sz="3600" b="0" i="0" u="none" strike="noStrike" kern="1200" cap="none" spc="0" normalizeH="0" baseline="0" noProof="0" dirty="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4233535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1B9E8BB8-BF96-4425-FE11-27F3B995A7A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800" b="0" i="0" u="none" strike="noStrike" kern="1200" cap="none" spc="0" normalizeH="0" baseline="0" noProof="0" dirty="0">
              <a:ln>
                <a:noFill/>
              </a:ln>
              <a:noFill/>
              <a:effectLst/>
              <a:uLnTx/>
              <a:uFillTx/>
              <a:latin typeface="COOP Medium"/>
              <a:ea typeface="+mn-ea"/>
              <a:cs typeface="+mn-cs"/>
            </a:endParaRPr>
          </a:p>
        </p:txBody>
      </p:sp>
      <p:pic>
        <p:nvPicPr>
          <p:cNvPr id="6" name="Pladsholder til billede 5" descr="Et billede, der indeholder tøj, person, kvinde, menneske&#10;&#10;Automatisk genereret beskrivelse">
            <a:extLst>
              <a:ext uri="{FF2B5EF4-FFF2-40B4-BE49-F238E27FC236}">
                <a16:creationId xmlns:a16="http://schemas.microsoft.com/office/drawing/2014/main" id="{E5EEDBD2-2F22-364E-B230-F344CE80C13E}"/>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3BE8E395-7D1C-8FBE-CD22-741F72B839C2}"/>
              </a:ext>
            </a:extLst>
          </p:cNvPr>
          <p:cNvSpPr>
            <a:spLocks noGrp="1"/>
          </p:cNvSpPr>
          <p:nvPr>
            <p:ph type="title"/>
          </p:nvPr>
        </p:nvSpPr>
        <p:spPr/>
        <p:txBody>
          <a:bodyPr/>
          <a:lstStyle/>
          <a:p>
            <a:r>
              <a:rPr lang="da-DK" dirty="0"/>
              <a:t>Vi afholdt en historisk store varemesse i januar, med masser af inspiration til nye varer i butikkerne</a:t>
            </a:r>
          </a:p>
        </p:txBody>
      </p:sp>
    </p:spTree>
    <p:extLst>
      <p:ext uri="{BB962C8B-B14F-4D97-AF65-F5344CB8AC3E}">
        <p14:creationId xmlns:p14="http://schemas.microsoft.com/office/powerpoint/2010/main" val="2779954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8">
            <a:extLst>
              <a:ext uri="{FF2B5EF4-FFF2-40B4-BE49-F238E27FC236}">
                <a16:creationId xmlns:a16="http://schemas.microsoft.com/office/drawing/2014/main" id="{2B6778CB-FCED-A5E3-67AC-B5661C1460CD}"/>
              </a:ext>
            </a:extLst>
          </p:cNvPr>
          <p:cNvPicPr>
            <a:picLocks noGrp="1" noChangeAspect="1"/>
          </p:cNvPicPr>
          <p:nvPr>
            <p:ph type="pic" sz="quarter" idx="15"/>
          </p:nvPr>
        </p:nvPicPr>
        <p:blipFill rotWithShape="1">
          <a:blip r:embed="rId3"/>
          <a:srcRect/>
          <a:stretch/>
        </p:blipFill>
        <p:spPr>
          <a:xfrm>
            <a:off x="0" y="0"/>
            <a:ext cx="12192000" cy="6857999"/>
          </a:xfrm>
          <a:noFill/>
        </p:spPr>
      </p:pic>
      <p:sp>
        <p:nvSpPr>
          <p:cNvPr id="2" name="Pladsholder til slidenummer 1">
            <a:extLst>
              <a:ext uri="{FF2B5EF4-FFF2-40B4-BE49-F238E27FC236}">
                <a16:creationId xmlns:a16="http://schemas.microsoft.com/office/drawing/2014/main" id="{9552A7D5-94CD-60F3-B6BC-70D9D084045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3745335F-0D80-00F1-B206-2ADBDA98D4E6}"/>
              </a:ext>
            </a:extLst>
          </p:cNvPr>
          <p:cNvSpPr>
            <a:spLocks noGrp="1"/>
          </p:cNvSpPr>
          <p:nvPr>
            <p:ph type="title"/>
          </p:nvPr>
        </p:nvSpPr>
        <p:spPr/>
        <p:txBody>
          <a:bodyPr/>
          <a:lstStyle/>
          <a:p>
            <a:r>
              <a:rPr lang="da-DK" dirty="0"/>
              <a:t>Vi fastholder et tårnhøjt fokus på vores drift, </a:t>
            </a:r>
            <a:br>
              <a:rPr lang="da-DK" dirty="0"/>
            </a:br>
            <a:r>
              <a:rPr lang="da-DK" dirty="0"/>
              <a:t>for at sikre et stærkt kundemøde, og en sund økonomi</a:t>
            </a:r>
          </a:p>
        </p:txBody>
      </p:sp>
    </p:spTree>
    <p:extLst>
      <p:ext uri="{BB962C8B-B14F-4D97-AF65-F5344CB8AC3E}">
        <p14:creationId xmlns:p14="http://schemas.microsoft.com/office/powerpoint/2010/main" val="3515224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449B6CF-C582-8D11-3D00-BD83FF53C8A3}"/>
              </a:ext>
            </a:extLst>
          </p:cNvPr>
          <p:cNvPicPr>
            <a:picLocks noChangeAspect="1"/>
          </p:cNvPicPr>
          <p:nvPr/>
        </p:nvPicPr>
        <p:blipFill>
          <a:blip r:embed="rId3"/>
          <a:stretch>
            <a:fillRect/>
          </a:stretch>
        </p:blipFill>
        <p:spPr>
          <a:xfrm>
            <a:off x="0" y="0"/>
            <a:ext cx="12192000" cy="6858000"/>
          </a:xfrm>
          <a:prstGeom prst="rect">
            <a:avLst/>
          </a:prstGeom>
        </p:spPr>
      </p:pic>
      <p:sp>
        <p:nvSpPr>
          <p:cNvPr id="2" name="Pladsholder til slidenummer 1">
            <a:extLst>
              <a:ext uri="{FF2B5EF4-FFF2-40B4-BE49-F238E27FC236}">
                <a16:creationId xmlns:a16="http://schemas.microsoft.com/office/drawing/2014/main" id="{EA9DD5FF-BA9F-6883-C196-50488DC267D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5CC87F47-CE3D-7708-39AA-F86864EF0746}"/>
              </a:ext>
            </a:extLst>
          </p:cNvPr>
          <p:cNvSpPr>
            <a:spLocks noGrp="1"/>
          </p:cNvSpPr>
          <p:nvPr>
            <p:ph type="title"/>
          </p:nvPr>
        </p:nvSpPr>
        <p:spPr/>
        <p:txBody>
          <a:bodyPr/>
          <a:lstStyle/>
          <a:p>
            <a:r>
              <a:rPr lang="da-DK" dirty="0"/>
              <a:t>Vi skaber flere smagsoplevelser i butikkerne, blandt andet ved smagning af månedens vin og vinfestivaller</a:t>
            </a:r>
          </a:p>
        </p:txBody>
      </p:sp>
      <p:pic>
        <p:nvPicPr>
          <p:cNvPr id="7" name="Billede 6">
            <a:extLst>
              <a:ext uri="{FF2B5EF4-FFF2-40B4-BE49-F238E27FC236}">
                <a16:creationId xmlns:a16="http://schemas.microsoft.com/office/drawing/2014/main" id="{A9D68CCC-50A1-7777-7C69-5FBE4872E8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821" y="237422"/>
            <a:ext cx="2626547" cy="3389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0556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503CF4-A8CF-483D-8E9E-C969EFF5A4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think-cell data - do not delete" hidden="1">
                        <a:extLst>
                          <a:ext uri="{FF2B5EF4-FFF2-40B4-BE49-F238E27FC236}">
                            <a16:creationId xmlns:a16="http://schemas.microsoft.com/office/drawing/2014/main" id="{4D503CF4-A8CF-483D-8E9E-C969EFF5A4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5CB6C2-72C6-43F7-8DD1-CFDD53D6CFA1}"/>
              </a:ext>
            </a:extLst>
          </p:cNvPr>
          <p:cNvSpPr>
            <a:spLocks noGrp="1"/>
          </p:cNvSpPr>
          <p:nvPr>
            <p:ph type="title"/>
          </p:nvPr>
        </p:nvSpPr>
        <p:spPr>
          <a:xfrm>
            <a:off x="469900" y="402586"/>
            <a:ext cx="11312797" cy="853141"/>
          </a:xfrm>
        </p:spPr>
        <p:txBody>
          <a:bodyPr vert="horz"/>
          <a:lstStyle/>
          <a:p>
            <a:r>
              <a:rPr lang="da-DK"/>
              <a:t>Unikke aktiver</a:t>
            </a:r>
            <a:r>
              <a:rPr lang="da-DK" b="0"/>
              <a:t> | Coop er en stærk spiller på det danske marked og har en lang række unikke aktiver</a:t>
            </a:r>
          </a:p>
        </p:txBody>
      </p:sp>
      <p:sp>
        <p:nvSpPr>
          <p:cNvPr id="47" name="TextBox 46">
            <a:extLst>
              <a:ext uri="{FF2B5EF4-FFF2-40B4-BE49-F238E27FC236}">
                <a16:creationId xmlns:a16="http://schemas.microsoft.com/office/drawing/2014/main" id="{385B8C14-4643-8A17-3518-6EF90F8758D7}"/>
              </a:ext>
            </a:extLst>
          </p:cNvPr>
          <p:cNvSpPr txBox="1"/>
          <p:nvPr/>
        </p:nvSpPr>
        <p:spPr>
          <a:xfrm>
            <a:off x="11401697" y="6435813"/>
            <a:ext cx="381000" cy="123111"/>
          </a:xfrm>
          <a:prstGeom prst="rect">
            <a:avLst/>
          </a:prstGeom>
          <a:noFill/>
        </p:spPr>
        <p:txBody>
          <a:bodyPr wrap="square" lIns="0" tIns="0" rIns="0" bIns="0" rtlCol="0" anchor="b">
            <a:spAutoFit/>
          </a:bodyPr>
          <a:lstStyle/>
          <a:p>
            <a:pPr marL="0" marR="0" indent="0" algn="r" defTabSz="91440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eaLnBrk="1" fontAlgn="auto" latinLnBrk="0" hangingPunct="1">
                <a:lnSpc>
                  <a:spcPct val="100000"/>
                </a:lnSpc>
                <a:spcBef>
                  <a:spcPts val="0"/>
                </a:spcBef>
                <a:spcAft>
                  <a:spcPts val="0"/>
                </a:spcAft>
                <a:buClrTx/>
                <a:buSzTx/>
                <a:buFontTx/>
                <a:buNone/>
                <a:tabLst/>
                <a:defRPr/>
              </a:pPr>
              <a:t>3</a:t>
            </a:fld>
            <a:endParaRPr lang="da-DK" sz="800" kern="1200">
              <a:solidFill>
                <a:schemeClr val="bg1">
                  <a:lumMod val="50000"/>
                </a:schemeClr>
              </a:solidFill>
              <a:latin typeface="+mn-lt"/>
              <a:ea typeface="+mn-ea"/>
              <a:cs typeface="+mn-cs"/>
              <a:sym typeface="Trebuchet MS" panose="020B0603020202020204" pitchFamily="34" charset="0"/>
            </a:endParaRPr>
          </a:p>
        </p:txBody>
      </p:sp>
      <p:grpSp>
        <p:nvGrpSpPr>
          <p:cNvPr id="59" name="Group 58">
            <a:extLst>
              <a:ext uri="{FF2B5EF4-FFF2-40B4-BE49-F238E27FC236}">
                <a16:creationId xmlns:a16="http://schemas.microsoft.com/office/drawing/2014/main" id="{7461A43B-B144-A8AC-FD96-0487A03D008F}"/>
              </a:ext>
            </a:extLst>
          </p:cNvPr>
          <p:cNvGrpSpPr/>
          <p:nvPr/>
        </p:nvGrpSpPr>
        <p:grpSpPr>
          <a:xfrm>
            <a:off x="538428" y="1255727"/>
            <a:ext cx="2191052" cy="2439972"/>
            <a:chOff x="538428" y="1255727"/>
            <a:chExt cx="2191052" cy="2439972"/>
          </a:xfrm>
        </p:grpSpPr>
        <p:pic>
          <p:nvPicPr>
            <p:cNvPr id="11" name="Picture 10">
              <a:extLst>
                <a:ext uri="{FF2B5EF4-FFF2-40B4-BE49-F238E27FC236}">
                  <a16:creationId xmlns:a16="http://schemas.microsoft.com/office/drawing/2014/main" id="{DB5E596D-B72C-03D2-C63D-A3F59DEF3D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8615" y="1255727"/>
              <a:ext cx="2190678" cy="1746136"/>
            </a:xfrm>
            <a:prstGeom prst="rect">
              <a:avLst/>
            </a:prstGeom>
          </p:spPr>
        </p:pic>
        <p:sp>
          <p:nvSpPr>
            <p:cNvPr id="32" name="TextBox 31">
              <a:extLst>
                <a:ext uri="{FF2B5EF4-FFF2-40B4-BE49-F238E27FC236}">
                  <a16:creationId xmlns:a16="http://schemas.microsoft.com/office/drawing/2014/main" id="{81D0AAC8-F489-1CA8-45D7-F4A632036E0B}"/>
                </a:ext>
              </a:extLst>
            </p:cNvPr>
            <p:cNvSpPr txBox="1">
              <a:spLocks/>
            </p:cNvSpPr>
            <p:nvPr/>
          </p:nvSpPr>
          <p:spPr>
            <a:xfrm>
              <a:off x="538428"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a-DK" sz="1600" b="1">
                  <a:solidFill>
                    <a:schemeClr val="bg1"/>
                  </a:solidFill>
                </a:rPr>
                <a:t>DK’s største butiksnetværk</a:t>
              </a:r>
            </a:p>
          </p:txBody>
        </p:sp>
        <p:sp>
          <p:nvSpPr>
            <p:cNvPr id="15" name="Rectangle 14">
              <a:extLst>
                <a:ext uri="{FF2B5EF4-FFF2-40B4-BE49-F238E27FC236}">
                  <a16:creationId xmlns:a16="http://schemas.microsoft.com/office/drawing/2014/main" id="{A54873ED-E164-410F-4A12-330F3C7AFD5C}"/>
                </a:ext>
              </a:extLst>
            </p:cNvPr>
            <p:cNvSpPr/>
            <p:nvPr/>
          </p:nvSpPr>
          <p:spPr>
            <a:xfrm>
              <a:off x="538428"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9" name="Group 3078">
            <a:extLst>
              <a:ext uri="{FF2B5EF4-FFF2-40B4-BE49-F238E27FC236}">
                <a16:creationId xmlns:a16="http://schemas.microsoft.com/office/drawing/2014/main" id="{C3597C4E-A6AC-D71E-CC83-39EC3EA128C5}"/>
              </a:ext>
            </a:extLst>
          </p:cNvPr>
          <p:cNvGrpSpPr/>
          <p:nvPr/>
        </p:nvGrpSpPr>
        <p:grpSpPr>
          <a:xfrm>
            <a:off x="2769450" y="1255726"/>
            <a:ext cx="2191053" cy="2439973"/>
            <a:chOff x="2769450" y="1255726"/>
            <a:chExt cx="2191053" cy="2439973"/>
          </a:xfrm>
        </p:grpSpPr>
        <p:pic>
          <p:nvPicPr>
            <p:cNvPr id="57" name="Billede 26" descr="Et billede, der indeholder gulv, bord, mad, indendørs&#10;&#10;Automatisk genereret beskrivelse">
              <a:extLst>
                <a:ext uri="{FF2B5EF4-FFF2-40B4-BE49-F238E27FC236}">
                  <a16:creationId xmlns:a16="http://schemas.microsoft.com/office/drawing/2014/main" id="{775BB8F7-80C2-7993-C899-A36C3D2CEC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340"/>
            <a:stretch/>
          </p:blipFill>
          <p:spPr>
            <a:xfrm>
              <a:off x="2769450" y="1255726"/>
              <a:ext cx="2191051" cy="1770455"/>
            </a:xfrm>
            <a:prstGeom prst="rect">
              <a:avLst/>
            </a:prstGeom>
          </p:spPr>
        </p:pic>
        <p:sp>
          <p:nvSpPr>
            <p:cNvPr id="16" name="Rectangle 15">
              <a:extLst>
                <a:ext uri="{FF2B5EF4-FFF2-40B4-BE49-F238E27FC236}">
                  <a16:creationId xmlns:a16="http://schemas.microsoft.com/office/drawing/2014/main" id="{B36404B7-65BE-5F26-E4C1-D28CD6CFDB46}"/>
                </a:ext>
              </a:extLst>
            </p:cNvPr>
            <p:cNvSpPr/>
            <p:nvPr/>
          </p:nvSpPr>
          <p:spPr>
            <a:xfrm>
              <a:off x="2769451"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xtBox 32">
              <a:extLst>
                <a:ext uri="{FF2B5EF4-FFF2-40B4-BE49-F238E27FC236}">
                  <a16:creationId xmlns:a16="http://schemas.microsoft.com/office/drawing/2014/main" id="{AE5CC5F2-0747-A3F9-A918-2779B23980E8}"/>
                </a:ext>
              </a:extLst>
            </p:cNvPr>
            <p:cNvSpPr txBox="1">
              <a:spLocks/>
            </p:cNvSpPr>
            <p:nvPr/>
          </p:nvSpPr>
          <p:spPr>
            <a:xfrm>
              <a:off x="2769451"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Anden størst på dagligvare markedet</a:t>
              </a:r>
            </a:p>
          </p:txBody>
        </p:sp>
      </p:grpSp>
      <p:grpSp>
        <p:nvGrpSpPr>
          <p:cNvPr id="3075" name="Group 3074">
            <a:extLst>
              <a:ext uri="{FF2B5EF4-FFF2-40B4-BE49-F238E27FC236}">
                <a16:creationId xmlns:a16="http://schemas.microsoft.com/office/drawing/2014/main" id="{1712BC3F-20EE-5836-434B-917EA21237B6}"/>
              </a:ext>
            </a:extLst>
          </p:cNvPr>
          <p:cNvGrpSpPr/>
          <p:nvPr/>
        </p:nvGrpSpPr>
        <p:grpSpPr>
          <a:xfrm>
            <a:off x="5000471" y="1255727"/>
            <a:ext cx="2191055" cy="2439972"/>
            <a:chOff x="5000471" y="1255727"/>
            <a:chExt cx="2191055" cy="2439972"/>
          </a:xfrm>
        </p:grpSpPr>
        <p:pic>
          <p:nvPicPr>
            <p:cNvPr id="3080" name="Picture 8" descr="2020">
              <a:extLst>
                <a:ext uri="{FF2B5EF4-FFF2-40B4-BE49-F238E27FC236}">
                  <a16:creationId xmlns:a16="http://schemas.microsoft.com/office/drawing/2014/main" id="{EF015FA1-3F9F-4C87-3835-2225F951CE8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000471" y="1255727"/>
              <a:ext cx="2191055" cy="16976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B65D2DB-6A79-9DDA-F7D2-89600D9B6AA2}"/>
                </a:ext>
              </a:extLst>
            </p:cNvPr>
            <p:cNvSpPr txBox="1">
              <a:spLocks/>
            </p:cNvSpPr>
            <p:nvPr/>
          </p:nvSpPr>
          <p:spPr>
            <a:xfrm>
              <a:off x="5000474"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Unik position på ansvarlighed</a:t>
              </a:r>
            </a:p>
          </p:txBody>
        </p:sp>
        <p:sp>
          <p:nvSpPr>
            <p:cNvPr id="17" name="Rectangle 16">
              <a:extLst>
                <a:ext uri="{FF2B5EF4-FFF2-40B4-BE49-F238E27FC236}">
                  <a16:creationId xmlns:a16="http://schemas.microsoft.com/office/drawing/2014/main" id="{0BFBFFEA-B8CF-0451-8254-6898858B52AF}"/>
                </a:ext>
              </a:extLst>
            </p:cNvPr>
            <p:cNvSpPr/>
            <p:nvPr/>
          </p:nvSpPr>
          <p:spPr>
            <a:xfrm>
              <a:off x="5000474"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2" name="Group 3071">
            <a:extLst>
              <a:ext uri="{FF2B5EF4-FFF2-40B4-BE49-F238E27FC236}">
                <a16:creationId xmlns:a16="http://schemas.microsoft.com/office/drawing/2014/main" id="{9F5CE05C-1D87-90E4-926A-218903A865E8}"/>
              </a:ext>
            </a:extLst>
          </p:cNvPr>
          <p:cNvGrpSpPr/>
          <p:nvPr/>
        </p:nvGrpSpPr>
        <p:grpSpPr>
          <a:xfrm>
            <a:off x="9462519" y="1255727"/>
            <a:ext cx="2197827" cy="2439972"/>
            <a:chOff x="9462519" y="1255727"/>
            <a:chExt cx="2197827" cy="2439972"/>
          </a:xfrm>
        </p:grpSpPr>
        <p:pic>
          <p:nvPicPr>
            <p:cNvPr id="48" name="Picture 4" descr="Økologi varer gruppe">
              <a:extLst>
                <a:ext uri="{FF2B5EF4-FFF2-40B4-BE49-F238E27FC236}">
                  <a16:creationId xmlns:a16="http://schemas.microsoft.com/office/drawing/2014/main" id="{A0297CCB-8EED-36DE-C9A8-258287023A4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462519" y="1255727"/>
              <a:ext cx="2197827" cy="170547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98745BC-708E-8449-27FA-CA194EF4FFB3}"/>
                </a:ext>
              </a:extLst>
            </p:cNvPr>
            <p:cNvSpPr txBox="1">
              <a:spLocks/>
            </p:cNvSpPr>
            <p:nvPr/>
          </p:nvSpPr>
          <p:spPr>
            <a:xfrm>
              <a:off x="9462520"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Stærke egne varemærker</a:t>
              </a:r>
            </a:p>
          </p:txBody>
        </p:sp>
        <p:sp>
          <p:nvSpPr>
            <p:cNvPr id="20" name="Rectangle 19">
              <a:extLst>
                <a:ext uri="{FF2B5EF4-FFF2-40B4-BE49-F238E27FC236}">
                  <a16:creationId xmlns:a16="http://schemas.microsoft.com/office/drawing/2014/main" id="{B12B399C-982F-45F8-2C41-D9416F597B6C}"/>
                </a:ext>
              </a:extLst>
            </p:cNvPr>
            <p:cNvSpPr/>
            <p:nvPr/>
          </p:nvSpPr>
          <p:spPr>
            <a:xfrm>
              <a:off x="9462520"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3" name="Group 3072">
            <a:extLst>
              <a:ext uri="{FF2B5EF4-FFF2-40B4-BE49-F238E27FC236}">
                <a16:creationId xmlns:a16="http://schemas.microsoft.com/office/drawing/2014/main" id="{E9FAFE04-1A33-832A-6434-6D7597A1E7B0}"/>
              </a:ext>
            </a:extLst>
          </p:cNvPr>
          <p:cNvGrpSpPr/>
          <p:nvPr/>
        </p:nvGrpSpPr>
        <p:grpSpPr>
          <a:xfrm>
            <a:off x="7231497" y="1255727"/>
            <a:ext cx="2191052" cy="2439972"/>
            <a:chOff x="7231497" y="1255727"/>
            <a:chExt cx="2191052" cy="2439972"/>
          </a:xfrm>
        </p:grpSpPr>
        <p:sp>
          <p:nvSpPr>
            <p:cNvPr id="37" name="TextBox 36">
              <a:extLst>
                <a:ext uri="{FF2B5EF4-FFF2-40B4-BE49-F238E27FC236}">
                  <a16:creationId xmlns:a16="http://schemas.microsoft.com/office/drawing/2014/main" id="{DC9650D3-7E1B-0B05-DA06-016D9BC73AD9}"/>
                </a:ext>
              </a:extLst>
            </p:cNvPr>
            <p:cNvSpPr txBox="1">
              <a:spLocks/>
            </p:cNvSpPr>
            <p:nvPr/>
          </p:nvSpPr>
          <p:spPr>
            <a:xfrm>
              <a:off x="7231497"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Førende loyalitetsprogram</a:t>
              </a:r>
            </a:p>
          </p:txBody>
        </p:sp>
        <p:sp>
          <p:nvSpPr>
            <p:cNvPr id="19" name="Rectangle 18">
              <a:extLst>
                <a:ext uri="{FF2B5EF4-FFF2-40B4-BE49-F238E27FC236}">
                  <a16:creationId xmlns:a16="http://schemas.microsoft.com/office/drawing/2014/main" id="{2FBE714C-ED39-BF68-68F3-C33F680F16AB}"/>
                </a:ext>
              </a:extLst>
            </p:cNvPr>
            <p:cNvSpPr/>
            <p:nvPr/>
          </p:nvSpPr>
          <p:spPr>
            <a:xfrm>
              <a:off x="7231497"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 name="Picture 24" descr="A screen shot of a cell phone&#10;&#10;Description automatically generated">
              <a:extLst>
                <a:ext uri="{FF2B5EF4-FFF2-40B4-BE49-F238E27FC236}">
                  <a16:creationId xmlns:a16="http://schemas.microsoft.com/office/drawing/2014/main" id="{2C648434-65D5-BD52-DCB5-BC1E37FBA7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10242" y="1315509"/>
              <a:ext cx="833563" cy="1583769"/>
            </a:xfrm>
            <a:prstGeom prst="rect">
              <a:avLst/>
            </a:prstGeom>
          </p:spPr>
        </p:pic>
      </p:grpSp>
      <p:grpSp>
        <p:nvGrpSpPr>
          <p:cNvPr id="60" name="Group 59">
            <a:extLst>
              <a:ext uri="{FF2B5EF4-FFF2-40B4-BE49-F238E27FC236}">
                <a16:creationId xmlns:a16="http://schemas.microsoft.com/office/drawing/2014/main" id="{8E9CB63F-99AA-ACDA-CF9D-A18B3DD738F5}"/>
              </a:ext>
            </a:extLst>
          </p:cNvPr>
          <p:cNvGrpSpPr/>
          <p:nvPr/>
        </p:nvGrpSpPr>
        <p:grpSpPr>
          <a:xfrm>
            <a:off x="545041" y="3814344"/>
            <a:ext cx="2191054" cy="2440577"/>
            <a:chOff x="1697981" y="3814344"/>
            <a:chExt cx="2191054" cy="2440577"/>
          </a:xfrm>
        </p:grpSpPr>
        <p:pic>
          <p:nvPicPr>
            <p:cNvPr id="38" name="Picture 37" descr="A picture containing building, outdoor, sky, road&#10;&#10;Description automatically generated">
              <a:extLst>
                <a:ext uri="{FF2B5EF4-FFF2-40B4-BE49-F238E27FC236}">
                  <a16:creationId xmlns:a16="http://schemas.microsoft.com/office/drawing/2014/main" id="{FAB9437B-C49F-6799-9180-585B3B0344E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97981" y="3814948"/>
              <a:ext cx="2191053" cy="1704268"/>
            </a:xfrm>
            <a:prstGeom prst="rect">
              <a:avLst/>
            </a:prstGeom>
          </p:spPr>
        </p:pic>
        <p:sp>
          <p:nvSpPr>
            <p:cNvPr id="39" name="TextBox 38">
              <a:extLst>
                <a:ext uri="{FF2B5EF4-FFF2-40B4-BE49-F238E27FC236}">
                  <a16:creationId xmlns:a16="http://schemas.microsoft.com/office/drawing/2014/main" id="{201FEC22-08D5-0C56-75B0-308A472675E1}"/>
                </a:ext>
              </a:extLst>
            </p:cNvPr>
            <p:cNvSpPr txBox="1">
              <a:spLocks/>
            </p:cNvSpPr>
            <p:nvPr/>
          </p:nvSpPr>
          <p:spPr>
            <a:xfrm>
              <a:off x="1697983" y="5520424"/>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365 – DK’s hurtigst voksende kæde</a:t>
              </a:r>
            </a:p>
          </p:txBody>
        </p:sp>
        <p:sp>
          <p:nvSpPr>
            <p:cNvPr id="27" name="Rectangle 26">
              <a:extLst>
                <a:ext uri="{FF2B5EF4-FFF2-40B4-BE49-F238E27FC236}">
                  <a16:creationId xmlns:a16="http://schemas.microsoft.com/office/drawing/2014/main" id="{B30008ED-C12F-A39F-EF23-CD49D6295BFD}"/>
                </a:ext>
              </a:extLst>
            </p:cNvPr>
            <p:cNvSpPr/>
            <p:nvPr/>
          </p:nvSpPr>
          <p:spPr>
            <a:xfrm>
              <a:off x="1697983"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1" name="Group 60">
            <a:extLst>
              <a:ext uri="{FF2B5EF4-FFF2-40B4-BE49-F238E27FC236}">
                <a16:creationId xmlns:a16="http://schemas.microsoft.com/office/drawing/2014/main" id="{75CEB00A-46BC-65D7-4DB4-9308FF3B9D25}"/>
              </a:ext>
            </a:extLst>
          </p:cNvPr>
          <p:cNvGrpSpPr/>
          <p:nvPr/>
        </p:nvGrpSpPr>
        <p:grpSpPr>
          <a:xfrm>
            <a:off x="2776066" y="3814344"/>
            <a:ext cx="2191052" cy="2439973"/>
            <a:chOff x="3929006" y="3814344"/>
            <a:chExt cx="2191052" cy="2439973"/>
          </a:xfrm>
        </p:grpSpPr>
        <p:pic>
          <p:nvPicPr>
            <p:cNvPr id="49" name="Billede 8" descr="Et billede, der indeholder tekst, indendørs, person, butik&#10;&#10;Automatisk genereret beskrivelse">
              <a:extLst>
                <a:ext uri="{FF2B5EF4-FFF2-40B4-BE49-F238E27FC236}">
                  <a16:creationId xmlns:a16="http://schemas.microsoft.com/office/drawing/2014/main" id="{B5F15A8F-F472-0AFF-2F24-9A3CBE15AAA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929006" y="3814344"/>
              <a:ext cx="2191052" cy="1718503"/>
            </a:xfrm>
            <a:prstGeom prst="rect">
              <a:avLst/>
            </a:prstGeom>
          </p:spPr>
        </p:pic>
        <p:sp>
          <p:nvSpPr>
            <p:cNvPr id="40" name="TextBox 39">
              <a:extLst>
                <a:ext uri="{FF2B5EF4-FFF2-40B4-BE49-F238E27FC236}">
                  <a16:creationId xmlns:a16="http://schemas.microsoft.com/office/drawing/2014/main" id="{8F52ED5E-F57C-2EAC-28EA-C0D998B2425E}"/>
                </a:ext>
              </a:extLst>
            </p:cNvPr>
            <p:cNvSpPr txBox="1">
              <a:spLocks/>
            </p:cNvSpPr>
            <p:nvPr/>
          </p:nvSpPr>
          <p:spPr>
            <a:xfrm>
              <a:off x="3929006"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~2 mio. medlemmer  (ejere)</a:t>
              </a:r>
            </a:p>
          </p:txBody>
        </p:sp>
        <p:sp>
          <p:nvSpPr>
            <p:cNvPr id="29" name="Rectangle 28">
              <a:extLst>
                <a:ext uri="{FF2B5EF4-FFF2-40B4-BE49-F238E27FC236}">
                  <a16:creationId xmlns:a16="http://schemas.microsoft.com/office/drawing/2014/main" id="{39FB3983-77B8-4EDF-44F6-962BB58AEADA}"/>
                </a:ext>
              </a:extLst>
            </p:cNvPr>
            <p:cNvSpPr/>
            <p:nvPr/>
          </p:nvSpPr>
          <p:spPr>
            <a:xfrm>
              <a:off x="3929006"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2" name="Group 61">
            <a:extLst>
              <a:ext uri="{FF2B5EF4-FFF2-40B4-BE49-F238E27FC236}">
                <a16:creationId xmlns:a16="http://schemas.microsoft.com/office/drawing/2014/main" id="{6E65B43D-2858-7B7C-D8EC-EAC34A19EFF5}"/>
              </a:ext>
            </a:extLst>
          </p:cNvPr>
          <p:cNvGrpSpPr/>
          <p:nvPr/>
        </p:nvGrpSpPr>
        <p:grpSpPr>
          <a:xfrm>
            <a:off x="5007089" y="3814344"/>
            <a:ext cx="2191052" cy="2439973"/>
            <a:chOff x="6160029" y="3814344"/>
            <a:chExt cx="2191052" cy="2439973"/>
          </a:xfrm>
        </p:grpSpPr>
        <p:pic>
          <p:nvPicPr>
            <p:cNvPr id="46" name="Billede 3" descr="Et billede, der indeholder person, træ, udendørs, personer&#10;&#10;Automatisk genereret beskrivelse">
              <a:extLst>
                <a:ext uri="{FF2B5EF4-FFF2-40B4-BE49-F238E27FC236}">
                  <a16:creationId xmlns:a16="http://schemas.microsoft.com/office/drawing/2014/main" id="{7084A015-1D8C-8332-E9C8-15613D198FD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160030" y="3814773"/>
              <a:ext cx="2191051" cy="1703611"/>
            </a:xfrm>
            <a:prstGeom prst="rect">
              <a:avLst/>
            </a:prstGeom>
          </p:spPr>
        </p:pic>
        <p:sp>
          <p:nvSpPr>
            <p:cNvPr id="41" name="TextBox 40">
              <a:extLst>
                <a:ext uri="{FF2B5EF4-FFF2-40B4-BE49-F238E27FC236}">
                  <a16:creationId xmlns:a16="http://schemas.microsoft.com/office/drawing/2014/main" id="{D62015FD-4E0A-D3E6-3299-E887AEB4DFCE}"/>
                </a:ext>
              </a:extLst>
            </p:cNvPr>
            <p:cNvSpPr txBox="1">
              <a:spLocks/>
            </p:cNvSpPr>
            <p:nvPr/>
          </p:nvSpPr>
          <p:spPr>
            <a:xfrm>
              <a:off x="6160029"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Stærk lokal forankring</a:t>
              </a:r>
            </a:p>
          </p:txBody>
        </p:sp>
        <p:sp>
          <p:nvSpPr>
            <p:cNvPr id="34" name="Rectangle 33">
              <a:extLst>
                <a:ext uri="{FF2B5EF4-FFF2-40B4-BE49-F238E27FC236}">
                  <a16:creationId xmlns:a16="http://schemas.microsoft.com/office/drawing/2014/main" id="{1390C281-E631-57F6-D7C7-05F55CA1EC1F}"/>
                </a:ext>
              </a:extLst>
            </p:cNvPr>
            <p:cNvSpPr/>
            <p:nvPr/>
          </p:nvSpPr>
          <p:spPr>
            <a:xfrm>
              <a:off x="6160029"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8" name="Group 17">
            <a:extLst>
              <a:ext uri="{FF2B5EF4-FFF2-40B4-BE49-F238E27FC236}">
                <a16:creationId xmlns:a16="http://schemas.microsoft.com/office/drawing/2014/main" id="{374383EF-DB7B-23FB-F363-D4048CAE7D51}"/>
              </a:ext>
            </a:extLst>
          </p:cNvPr>
          <p:cNvGrpSpPr/>
          <p:nvPr/>
        </p:nvGrpSpPr>
        <p:grpSpPr>
          <a:xfrm>
            <a:off x="7238111" y="3814344"/>
            <a:ext cx="2192338" cy="2439973"/>
            <a:chOff x="7238111" y="3814344"/>
            <a:chExt cx="2192338" cy="2439973"/>
          </a:xfrm>
        </p:grpSpPr>
        <p:pic>
          <p:nvPicPr>
            <p:cNvPr id="1030" name="Picture 6" descr="Coop har besluttet at åbne en SuperBrugsen i Nærheden og har derfor investeret i at få bygget lokaler i bydelen.">
              <a:extLst>
                <a:ext uri="{FF2B5EF4-FFF2-40B4-BE49-F238E27FC236}">
                  <a16:creationId xmlns:a16="http://schemas.microsoft.com/office/drawing/2014/main" id="{85D9CCCA-1686-3A2E-B3C1-6100AD30E40B}"/>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238111" y="3814344"/>
              <a:ext cx="2192338" cy="170404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F1E3530-09B4-D596-DC3B-4F0F35AE8377}"/>
                </a:ext>
              </a:extLst>
            </p:cNvPr>
            <p:cNvSpPr txBox="1">
              <a:spLocks/>
            </p:cNvSpPr>
            <p:nvPr/>
          </p:nvSpPr>
          <p:spPr>
            <a:xfrm>
              <a:off x="7238112"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Mange attraktive lokationer &amp; ejendomme</a:t>
              </a:r>
            </a:p>
          </p:txBody>
        </p:sp>
        <p:sp>
          <p:nvSpPr>
            <p:cNvPr id="36" name="Rectangle 35">
              <a:extLst>
                <a:ext uri="{FF2B5EF4-FFF2-40B4-BE49-F238E27FC236}">
                  <a16:creationId xmlns:a16="http://schemas.microsoft.com/office/drawing/2014/main" id="{2EB77A85-39D6-A024-D900-DA418E01BEF7}"/>
                </a:ext>
              </a:extLst>
            </p:cNvPr>
            <p:cNvSpPr/>
            <p:nvPr/>
          </p:nvSpPr>
          <p:spPr>
            <a:xfrm>
              <a:off x="7238112"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1" name="Group 20">
            <a:extLst>
              <a:ext uri="{FF2B5EF4-FFF2-40B4-BE49-F238E27FC236}">
                <a16:creationId xmlns:a16="http://schemas.microsoft.com/office/drawing/2014/main" id="{2A2CEB84-D59A-AA98-CCB5-F35E0FB17770}"/>
              </a:ext>
            </a:extLst>
          </p:cNvPr>
          <p:cNvGrpSpPr/>
          <p:nvPr/>
        </p:nvGrpSpPr>
        <p:grpSpPr>
          <a:xfrm>
            <a:off x="9469294" y="3814343"/>
            <a:ext cx="2191052" cy="2440633"/>
            <a:chOff x="9469294" y="3814343"/>
            <a:chExt cx="2191052" cy="2440633"/>
          </a:xfrm>
        </p:grpSpPr>
        <p:pic>
          <p:nvPicPr>
            <p:cNvPr id="1026" name="Picture 2" descr="Historien bag OK - Bliv klogere omkring OKs stiftelse">
              <a:extLst>
                <a:ext uri="{FF2B5EF4-FFF2-40B4-BE49-F238E27FC236}">
                  <a16:creationId xmlns:a16="http://schemas.microsoft.com/office/drawing/2014/main" id="{DBE49133-4A49-A91E-C816-42ECE0B7A0BB}"/>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478660" y="3814343"/>
              <a:ext cx="2177822" cy="17879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1FFD512-0270-1AAB-E42B-8AFAD4EB6C9E}"/>
                </a:ext>
              </a:extLst>
            </p:cNvPr>
            <p:cNvGrpSpPr/>
            <p:nvPr/>
          </p:nvGrpSpPr>
          <p:grpSpPr>
            <a:xfrm>
              <a:off x="9469294" y="3815003"/>
              <a:ext cx="2191052" cy="2439973"/>
              <a:chOff x="8391052" y="3814344"/>
              <a:chExt cx="2191052" cy="2439973"/>
            </a:xfrm>
          </p:grpSpPr>
          <p:sp>
            <p:nvSpPr>
              <p:cNvPr id="9" name="TextBox 8">
                <a:extLst>
                  <a:ext uri="{FF2B5EF4-FFF2-40B4-BE49-F238E27FC236}">
                    <a16:creationId xmlns:a16="http://schemas.microsoft.com/office/drawing/2014/main" id="{7DA65513-4A68-0F7B-03F6-8CCFF62F51BB}"/>
                  </a:ext>
                </a:extLst>
              </p:cNvPr>
              <p:cNvSpPr txBox="1">
                <a:spLocks/>
              </p:cNvSpPr>
              <p:nvPr/>
            </p:nvSpPr>
            <p:spPr>
              <a:xfrm>
                <a:off x="8391052"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Tæt samarbejde med OK</a:t>
                </a:r>
              </a:p>
            </p:txBody>
          </p:sp>
          <p:sp>
            <p:nvSpPr>
              <p:cNvPr id="10" name="Rectangle 9">
                <a:extLst>
                  <a:ext uri="{FF2B5EF4-FFF2-40B4-BE49-F238E27FC236}">
                    <a16:creationId xmlns:a16="http://schemas.microsoft.com/office/drawing/2014/main" id="{87638518-EF3A-119E-E119-78D09C4F73F6}"/>
                  </a:ext>
                </a:extLst>
              </p:cNvPr>
              <p:cNvSpPr/>
              <p:nvPr/>
            </p:nvSpPr>
            <p:spPr>
              <a:xfrm>
                <a:off x="8391052"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Tree>
    <p:extLst>
      <p:ext uri="{BB962C8B-B14F-4D97-AF65-F5344CB8AC3E}">
        <p14:creationId xmlns:p14="http://schemas.microsoft.com/office/powerpoint/2010/main" val="97696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7405CBB6-9A3D-8231-1A6A-9AC18B0732CE}"/>
              </a:ext>
            </a:extLst>
          </p:cNvPr>
          <p:cNvPicPr>
            <a:picLocks noChangeAspect="1"/>
          </p:cNvPicPr>
          <p:nvPr/>
        </p:nvPicPr>
        <p:blipFill>
          <a:blip r:embed="rId3"/>
          <a:stretch>
            <a:fillRect/>
          </a:stretch>
        </p:blipFill>
        <p:spPr>
          <a:xfrm>
            <a:off x="0" y="0"/>
            <a:ext cx="12192000" cy="6858000"/>
          </a:xfrm>
          <a:prstGeom prst="rect">
            <a:avLst/>
          </a:prstGeom>
        </p:spPr>
      </p:pic>
      <p:sp>
        <p:nvSpPr>
          <p:cNvPr id="2" name="Pladsholder til slidenummer 1">
            <a:extLst>
              <a:ext uri="{FF2B5EF4-FFF2-40B4-BE49-F238E27FC236}">
                <a16:creationId xmlns:a16="http://schemas.microsoft.com/office/drawing/2014/main" id="{B9B8D9BF-6027-9E9B-2995-F20252BE888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CED0E0AB-E996-1C4D-2675-5F002C967CFE}"/>
              </a:ext>
            </a:extLst>
          </p:cNvPr>
          <p:cNvSpPr>
            <a:spLocks noGrp="1"/>
          </p:cNvSpPr>
          <p:nvPr>
            <p:ph type="title"/>
          </p:nvPr>
        </p:nvSpPr>
        <p:spPr/>
        <p:txBody>
          <a:bodyPr/>
          <a:lstStyle/>
          <a:p>
            <a:r>
              <a:rPr lang="da-DK" dirty="0"/>
              <a:t>Vi har indgået et nyt strategisk samarbejde med</a:t>
            </a:r>
            <a:br>
              <a:rPr lang="da-DK" dirty="0"/>
            </a:br>
            <a:r>
              <a:rPr lang="da-DK" dirty="0"/>
              <a:t>Børns Vilkår – Alle børn har brug for én, der lytter</a:t>
            </a:r>
          </a:p>
        </p:txBody>
      </p:sp>
    </p:spTree>
    <p:extLst>
      <p:ext uri="{BB962C8B-B14F-4D97-AF65-F5344CB8AC3E}">
        <p14:creationId xmlns:p14="http://schemas.microsoft.com/office/powerpoint/2010/main" val="2180763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plakat, tegneserie, grafisk design&#10;&#10;Automatisk genereret beskrivelse">
            <a:extLst>
              <a:ext uri="{FF2B5EF4-FFF2-40B4-BE49-F238E27FC236}">
                <a16:creationId xmlns:a16="http://schemas.microsoft.com/office/drawing/2014/main" id="{6F1DBEB7-5F88-3C00-2772-49ED724A56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a:effectLst>
            <a:outerShdw blurRad="292100" dist="139700" dir="2700000" algn="tl" rotWithShape="0">
              <a:srgbClr val="333333">
                <a:alpha val="65000"/>
              </a:srgbClr>
            </a:outerShdw>
          </a:effectLst>
        </p:spPr>
      </p:pic>
      <p:sp>
        <p:nvSpPr>
          <p:cNvPr id="4" name="Titel 3">
            <a:extLst>
              <a:ext uri="{FF2B5EF4-FFF2-40B4-BE49-F238E27FC236}">
                <a16:creationId xmlns:a16="http://schemas.microsoft.com/office/drawing/2014/main" id="{16425E5B-31A9-AB1C-D8A1-B93937223E6C}"/>
              </a:ext>
            </a:extLst>
          </p:cNvPr>
          <p:cNvSpPr>
            <a:spLocks noGrp="1"/>
          </p:cNvSpPr>
          <p:nvPr>
            <p:ph type="title"/>
          </p:nvPr>
        </p:nvSpPr>
        <p:spPr>
          <a:xfrm>
            <a:off x="0" y="5874843"/>
            <a:ext cx="12193200" cy="1000800"/>
          </a:xfrm>
        </p:spPr>
        <p:txBody>
          <a:bodyPr anchor="ctr">
            <a:normAutofit/>
          </a:bodyPr>
          <a:lstStyle/>
          <a:p>
            <a:r>
              <a:rPr lang="da-DK" dirty="0"/>
              <a:t>Vi afvikler landsdækkende cykelløb i samarbejde med Rigspolitiets idrætsforening – 7 etaper, 750 km.</a:t>
            </a:r>
          </a:p>
        </p:txBody>
      </p:sp>
      <p:sp>
        <p:nvSpPr>
          <p:cNvPr id="2" name="Pladsholder til slidenummer 1">
            <a:extLst>
              <a:ext uri="{FF2B5EF4-FFF2-40B4-BE49-F238E27FC236}">
                <a16:creationId xmlns:a16="http://schemas.microsoft.com/office/drawing/2014/main" id="{69B06B67-6F32-A225-9050-0A2C7946807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da-DK" sz="800" b="0" i="0" u="none" strike="noStrike" kern="1200" cap="none" spc="0" normalizeH="0" baseline="0" noProof="0">
              <a:ln>
                <a:noFill/>
              </a:ln>
              <a:noFill/>
              <a:effectLst/>
              <a:uLnTx/>
              <a:uFillTx/>
              <a:latin typeface="COOP Medium"/>
              <a:ea typeface="+mn-ea"/>
              <a:cs typeface="+mn-cs"/>
            </a:endParaRPr>
          </a:p>
        </p:txBody>
      </p:sp>
    </p:spTree>
    <p:extLst>
      <p:ext uri="{BB962C8B-B14F-4D97-AF65-F5344CB8AC3E}">
        <p14:creationId xmlns:p14="http://schemas.microsoft.com/office/powerpoint/2010/main" val="3142040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20D3843E-0504-25D7-EE70-DD29019F333A}"/>
              </a:ext>
            </a:extLst>
          </p:cNvPr>
          <p:cNvSpPr>
            <a:spLocks noGrp="1"/>
          </p:cNvSpPr>
          <p:nvPr>
            <p:ph type="sldNum" sz="quarter" idx="14"/>
          </p:nvPr>
        </p:nvSpPr>
        <p:spPr/>
        <p:txBody>
          <a:bodyPr/>
          <a:lstStyle/>
          <a:p>
            <a:fld id="{24C8C45C-947F-4981-8B3F-4F32E973C901}" type="slidenum">
              <a:rPr lang="da-DK" smtClean="0"/>
              <a:pPr/>
              <a:t>32</a:t>
            </a:fld>
            <a:endParaRPr lang="da-DK" dirty="0"/>
          </a:p>
        </p:txBody>
      </p:sp>
      <p:pic>
        <p:nvPicPr>
          <p:cNvPr id="5" name="Pladsholder til billede 4" descr="Et billede, der indeholder Parallel, Beige, mønster, linje/række&#10;&#10;Automatisk genereret beskrivelse">
            <a:extLst>
              <a:ext uri="{FF2B5EF4-FFF2-40B4-BE49-F238E27FC236}">
                <a16:creationId xmlns:a16="http://schemas.microsoft.com/office/drawing/2014/main" id="{4D903845-304C-A99D-47DB-A1B93964890A}"/>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p:pic>
      <p:pic>
        <p:nvPicPr>
          <p:cNvPr id="7" name="Billede 6" descr="Et billede, der indeholder hjerte, Font/skrifttype, Valentinsdag, rød&#10;&#10;Automatisk genereret beskrivelse">
            <a:extLst>
              <a:ext uri="{FF2B5EF4-FFF2-40B4-BE49-F238E27FC236}">
                <a16:creationId xmlns:a16="http://schemas.microsoft.com/office/drawing/2014/main" id="{81749FDC-69BF-DEA7-003A-2344AD92EA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6802" y="705958"/>
            <a:ext cx="6458396" cy="5446084"/>
          </a:xfrm>
          <a:prstGeom prst="rect">
            <a:avLst/>
          </a:prstGeom>
        </p:spPr>
      </p:pic>
    </p:spTree>
    <p:extLst>
      <p:ext uri="{BB962C8B-B14F-4D97-AF65-F5344CB8AC3E}">
        <p14:creationId xmlns:p14="http://schemas.microsoft.com/office/powerpoint/2010/main" val="2277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9A33958-2265-4DC0-BF69-C815B07FF9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Objekt 4" hidden="1">
                        <a:extLst>
                          <a:ext uri="{FF2B5EF4-FFF2-40B4-BE49-F238E27FC236}">
                            <a16:creationId xmlns:a16="http://schemas.microsoft.com/office/drawing/2014/main" id="{E9A33958-2265-4DC0-BF69-C815B07FF9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Coop: Mellem idealer og marked - Gå til historien | Nordjyske.dk">
            <a:extLst>
              <a:ext uri="{FF2B5EF4-FFF2-40B4-BE49-F238E27FC236}">
                <a16:creationId xmlns:a16="http://schemas.microsoft.com/office/drawing/2014/main" id="{13104D60-5279-4E64-A339-3B20AB7E6A5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F3FF5092-FEF0-4917-A5A3-98A0B55DC6FF}"/>
              </a:ext>
            </a:extLst>
          </p:cNvPr>
          <p:cNvSpPr/>
          <p:nvPr/>
        </p:nvSpPr>
        <p:spPr>
          <a:xfrm>
            <a:off x="-1" y="0"/>
            <a:ext cx="10728961" cy="6858000"/>
          </a:xfrm>
          <a:prstGeom prst="rect">
            <a:avLst/>
          </a:prstGeom>
          <a:gradFill flip="none" rotWithShape="1">
            <a:gsLst>
              <a:gs pos="0">
                <a:srgbClr val="DCD7C8"/>
              </a:gs>
              <a:gs pos="59000">
                <a:srgbClr val="DCD7C8"/>
              </a:gs>
              <a:gs pos="84000">
                <a:srgbClr val="DCD7C8">
                  <a:alpha val="66000"/>
                </a:srgbClr>
              </a:gs>
              <a:gs pos="100000">
                <a:srgbClr val="DCD7C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astor H.C. Sonne (1817-80) | fynhistorie.dk">
            <a:extLst>
              <a:ext uri="{FF2B5EF4-FFF2-40B4-BE49-F238E27FC236}">
                <a16:creationId xmlns:a16="http://schemas.microsoft.com/office/drawing/2014/main" id="{68926A88-DEF7-4CE7-BAD6-BDFD40AD6B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1030" y="555763"/>
            <a:ext cx="3977639" cy="57464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AF1908A9-96EC-4EFF-8168-9513DBB05AAC}"/>
              </a:ext>
            </a:extLst>
          </p:cNvPr>
          <p:cNvSpPr txBox="1"/>
          <p:nvPr/>
        </p:nvSpPr>
        <p:spPr>
          <a:xfrm>
            <a:off x="4833258" y="668014"/>
            <a:ext cx="5416731" cy="5539978"/>
          </a:xfrm>
          <a:prstGeom prst="rect">
            <a:avLst/>
          </a:prstGeom>
          <a:noFill/>
        </p:spPr>
        <p:txBody>
          <a:bodyPr wrap="square" lIns="0" tIns="0" rIns="0" bIns="0" rtlCol="0">
            <a:spAutoFit/>
          </a:bodyPr>
          <a:lstStyle/>
          <a:p>
            <a:pPr algn="l"/>
            <a:r>
              <a:rPr lang="da-DK" sz="6000">
                <a:solidFill>
                  <a:schemeClr val="accent1"/>
                </a:solidFill>
                <a:latin typeface="+mj-lt"/>
              </a:rPr>
              <a:t>Vi kæmper for en </a:t>
            </a:r>
            <a:r>
              <a:rPr lang="da-DK" sz="6000" b="1">
                <a:solidFill>
                  <a:schemeClr val="accent1"/>
                </a:solidFill>
                <a:latin typeface="+mj-lt"/>
              </a:rPr>
              <a:t>bedre</a:t>
            </a:r>
            <a:r>
              <a:rPr lang="da-DK" sz="6000">
                <a:solidFill>
                  <a:schemeClr val="accent1"/>
                </a:solidFill>
                <a:latin typeface="+mj-lt"/>
              </a:rPr>
              <a:t> og mere </a:t>
            </a:r>
            <a:r>
              <a:rPr lang="da-DK" sz="6000" b="1">
                <a:solidFill>
                  <a:schemeClr val="accent1"/>
                </a:solidFill>
                <a:latin typeface="+mj-lt"/>
              </a:rPr>
              <a:t>bæredygtig</a:t>
            </a:r>
            <a:r>
              <a:rPr lang="da-DK" sz="6000">
                <a:solidFill>
                  <a:schemeClr val="accent1"/>
                </a:solidFill>
                <a:latin typeface="+mj-lt"/>
              </a:rPr>
              <a:t> hverdag for alle</a:t>
            </a:r>
            <a:endParaRPr lang="en-US" sz="6000">
              <a:solidFill>
                <a:schemeClr val="accent1"/>
              </a:solidFill>
              <a:latin typeface="+mj-lt"/>
            </a:endParaRPr>
          </a:p>
        </p:txBody>
      </p:sp>
    </p:spTree>
    <p:extLst>
      <p:ext uri="{BB962C8B-B14F-4D97-AF65-F5344CB8AC3E}">
        <p14:creationId xmlns:p14="http://schemas.microsoft.com/office/powerpoint/2010/main" val="33899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085D37D-71E7-4F04-B15C-58AC834E22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0085D37D-71E7-4F04-B15C-58AC834E22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5666" name="Picture 66">
            <a:extLst>
              <a:ext uri="{FF2B5EF4-FFF2-40B4-BE49-F238E27FC236}">
                <a16:creationId xmlns:a16="http://schemas.microsoft.com/office/drawing/2014/main" id="{E2865841-76A7-404F-AB53-5E4AE739155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588117" y="1452279"/>
            <a:ext cx="2128789"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60" name="Picture 60" descr="Billedresultat for Coop app">
            <a:extLst>
              <a:ext uri="{FF2B5EF4-FFF2-40B4-BE49-F238E27FC236}">
                <a16:creationId xmlns:a16="http://schemas.microsoft.com/office/drawing/2014/main" id="{C49E19CD-3E7B-4882-A089-6E4521D400C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0882" r="30955"/>
          <a:stretch/>
        </p:blipFill>
        <p:spPr bwMode="auto">
          <a:xfrm>
            <a:off x="2753348" y="1452279"/>
            <a:ext cx="2132882"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54" name="Picture 54">
            <a:extLst>
              <a:ext uri="{FF2B5EF4-FFF2-40B4-BE49-F238E27FC236}">
                <a16:creationId xmlns:a16="http://schemas.microsoft.com/office/drawing/2014/main" id="{1169E91C-0799-4480-A1EC-AF44F637E73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75094" y="1452279"/>
            <a:ext cx="2136973"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30" name="Picture 30" descr="Billedresultat for Tilbud Coop app">
            <a:extLst>
              <a:ext uri="{FF2B5EF4-FFF2-40B4-BE49-F238E27FC236}">
                <a16:creationId xmlns:a16="http://schemas.microsoft.com/office/drawing/2014/main" id="{0D9EAF20-87E8-4AEE-BFCF-B7CE36C4795A}"/>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5027513" y="1452279"/>
            <a:ext cx="2136974"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16" name="Picture 16">
            <a:extLst>
              <a:ext uri="{FF2B5EF4-FFF2-40B4-BE49-F238E27FC236}">
                <a16:creationId xmlns:a16="http://schemas.microsoft.com/office/drawing/2014/main" id="{9396225E-3985-4E02-8F8A-E5CD74D45F7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5400000">
            <a:off x="6511328" y="2250813"/>
            <a:ext cx="3725855" cy="2128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hidden="1">
            <a:extLst>
              <a:ext uri="{FF2B5EF4-FFF2-40B4-BE49-F238E27FC236}">
                <a16:creationId xmlns:a16="http://schemas.microsoft.com/office/drawing/2014/main" id="{F905C80C-8DFD-4981-9A8B-B83C8F9FC222}"/>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srgbClr val="FFFFFF"/>
              </a:solidFill>
              <a:effectLst/>
              <a:uLnTx/>
              <a:uFillTx/>
              <a:latin typeface="COOP" panose="02010504010101010104" pitchFamily="2" charset="0"/>
              <a:ea typeface="+mn-ea"/>
              <a:cs typeface="+mn-cs"/>
              <a:sym typeface="COOP" panose="02010504010101010104" pitchFamily="2" charset="0"/>
            </a:endParaRPr>
          </a:p>
        </p:txBody>
      </p:sp>
      <p:sp>
        <p:nvSpPr>
          <p:cNvPr id="2" name="Slide Number Placeholder 1">
            <a:extLst>
              <a:ext uri="{FF2B5EF4-FFF2-40B4-BE49-F238E27FC236}">
                <a16:creationId xmlns:a16="http://schemas.microsoft.com/office/drawing/2014/main" id="{6745B0DA-7EDB-46BE-994D-37B905DF4AC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BE60C-6529-421B-A845-DD15027EA2C7}" type="slidenum">
              <a:rPr kumimoji="0" lang="da-DK"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sp>
        <p:nvSpPr>
          <p:cNvPr id="4" name="Title 3">
            <a:extLst>
              <a:ext uri="{FF2B5EF4-FFF2-40B4-BE49-F238E27FC236}">
                <a16:creationId xmlns:a16="http://schemas.microsoft.com/office/drawing/2014/main" id="{9F519EE3-6078-4C72-BA40-97CAD7C1F530}"/>
              </a:ext>
            </a:extLst>
          </p:cNvPr>
          <p:cNvSpPr>
            <a:spLocks noGrp="1"/>
          </p:cNvSpPr>
          <p:nvPr>
            <p:ph type="title"/>
          </p:nvPr>
        </p:nvSpPr>
        <p:spPr/>
        <p:txBody>
          <a:bodyPr vert="horz">
            <a:normAutofit/>
          </a:bodyPr>
          <a:lstStyle/>
          <a:p>
            <a:r>
              <a:rPr lang="da-DK">
                <a:latin typeface="+mj-lt"/>
              </a:rPr>
              <a:t>Coop arbejder i forbrugernes tjeneste, og kæmper for dem via fem Coop missioner …  </a:t>
            </a:r>
          </a:p>
        </p:txBody>
      </p:sp>
      <p:sp>
        <p:nvSpPr>
          <p:cNvPr id="8" name="Rectangle 7">
            <a:extLst>
              <a:ext uri="{FF2B5EF4-FFF2-40B4-BE49-F238E27FC236}">
                <a16:creationId xmlns:a16="http://schemas.microsoft.com/office/drawing/2014/main" id="{D70AF0EB-C78B-4274-8D22-51C65A1C88DC}"/>
              </a:ext>
            </a:extLst>
          </p:cNvPr>
          <p:cNvSpPr/>
          <p:nvPr/>
        </p:nvSpPr>
        <p:spPr>
          <a:xfrm>
            <a:off x="475094"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Sundhed &amp; Klima</a:t>
            </a:r>
          </a:p>
        </p:txBody>
      </p:sp>
      <p:sp>
        <p:nvSpPr>
          <p:cNvPr id="28" name="Rectangle 27">
            <a:extLst>
              <a:ext uri="{FF2B5EF4-FFF2-40B4-BE49-F238E27FC236}">
                <a16:creationId xmlns:a16="http://schemas.microsoft.com/office/drawing/2014/main" id="{5F3A0A20-F468-4109-B848-EE019D6C5CD2}"/>
              </a:ext>
            </a:extLst>
          </p:cNvPr>
          <p:cNvSpPr/>
          <p:nvPr/>
        </p:nvSpPr>
        <p:spPr>
          <a:xfrm>
            <a:off x="2753350"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Spare penge</a:t>
            </a:r>
          </a:p>
        </p:txBody>
      </p:sp>
      <p:sp>
        <p:nvSpPr>
          <p:cNvPr id="29" name="Rectangle 28">
            <a:extLst>
              <a:ext uri="{FF2B5EF4-FFF2-40B4-BE49-F238E27FC236}">
                <a16:creationId xmlns:a16="http://schemas.microsoft.com/office/drawing/2014/main" id="{B628E0C6-F1E7-4CCA-9970-E4DAD7EE7BFD}"/>
              </a:ext>
            </a:extLst>
          </p:cNvPr>
          <p:cNvSpPr/>
          <p:nvPr/>
        </p:nvSpPr>
        <p:spPr>
          <a:xfrm>
            <a:off x="5031606"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Spare tid</a:t>
            </a:r>
          </a:p>
        </p:txBody>
      </p:sp>
      <p:sp>
        <p:nvSpPr>
          <p:cNvPr id="30" name="Rectangle 29">
            <a:extLst>
              <a:ext uri="{FF2B5EF4-FFF2-40B4-BE49-F238E27FC236}">
                <a16:creationId xmlns:a16="http://schemas.microsoft.com/office/drawing/2014/main" id="{63B3EC92-4BCB-4B59-8CA0-423910961347}"/>
              </a:ext>
            </a:extLst>
          </p:cNvPr>
          <p:cNvSpPr/>
          <p:nvPr/>
        </p:nvSpPr>
        <p:spPr>
          <a:xfrm>
            <a:off x="9588117"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Lokal forskel</a:t>
            </a:r>
          </a:p>
        </p:txBody>
      </p:sp>
      <p:sp>
        <p:nvSpPr>
          <p:cNvPr id="31" name="Rectangle 30">
            <a:extLst>
              <a:ext uri="{FF2B5EF4-FFF2-40B4-BE49-F238E27FC236}">
                <a16:creationId xmlns:a16="http://schemas.microsoft.com/office/drawing/2014/main" id="{CF739F52-0AED-4E9E-987D-D9DBE12A4194}"/>
              </a:ext>
            </a:extLst>
          </p:cNvPr>
          <p:cNvSpPr/>
          <p:nvPr/>
        </p:nvSpPr>
        <p:spPr>
          <a:xfrm>
            <a:off x="7309863"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Bedre mad</a:t>
            </a:r>
          </a:p>
        </p:txBody>
      </p:sp>
    </p:spTree>
    <p:extLst>
      <p:ext uri="{BB962C8B-B14F-4D97-AF65-F5344CB8AC3E}">
        <p14:creationId xmlns:p14="http://schemas.microsoft.com/office/powerpoint/2010/main" val="270914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56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56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56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5D93CF-73CF-4005-863F-DA28128025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0A5D93CF-73CF-4005-863F-DA281280251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4" name="Rectangle 14">
            <a:extLst>
              <a:ext uri="{FF2B5EF4-FFF2-40B4-BE49-F238E27FC236}">
                <a16:creationId xmlns:a16="http://schemas.microsoft.com/office/drawing/2014/main" id="{5D0457E5-FA4A-4C24-9ABC-F79698C87CC6}"/>
              </a:ext>
            </a:extLst>
          </p:cNvPr>
          <p:cNvSpPr/>
          <p:nvPr/>
        </p:nvSpPr>
        <p:spPr>
          <a:xfrm>
            <a:off x="1" y="-21182"/>
            <a:ext cx="12204734" cy="64861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000000"/>
              </a:solidFill>
              <a:effectLst/>
              <a:uLnTx/>
              <a:uFillTx/>
              <a:latin typeface="COOP"/>
              <a:ea typeface="+mn-ea"/>
              <a:cs typeface="+mn-cs"/>
            </a:endParaRPr>
          </a:p>
        </p:txBody>
      </p:sp>
      <p:pic>
        <p:nvPicPr>
          <p:cNvPr id="57" name="Billede 3" descr="Et billede, der indeholder udendørs, græs, himmel, felt&#10;&#10;Automatisk genereret beskrivelse">
            <a:extLst>
              <a:ext uri="{FF2B5EF4-FFF2-40B4-BE49-F238E27FC236}">
                <a16:creationId xmlns:a16="http://schemas.microsoft.com/office/drawing/2014/main" id="{EA72F3D3-793A-48FA-9FF5-7DE4FC3225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4" name="Rectangle 3" hidden="1">
            <a:extLst>
              <a:ext uri="{FF2B5EF4-FFF2-40B4-BE49-F238E27FC236}">
                <a16:creationId xmlns:a16="http://schemas.microsoft.com/office/drawing/2014/main" id="{62C4B233-9DB0-4F1D-BF31-46D940E99AB4}"/>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da-DK" sz="2400" b="1" i="0" u="none" strike="noStrike" kern="1200" cap="none" spc="0" normalizeH="0" baseline="0" noProof="0">
              <a:ln>
                <a:noFill/>
              </a:ln>
              <a:solidFill>
                <a:srgbClr val="FFFFFF"/>
              </a:solidFill>
              <a:effectLst/>
              <a:uLnTx/>
              <a:uFillTx/>
              <a:latin typeface="COOP" panose="02010504010101010104" pitchFamily="2" charset="0"/>
              <a:ea typeface="+mn-ea"/>
              <a:cs typeface="+mn-cs"/>
              <a:sym typeface="COOP" panose="02010504010101010104" pitchFamily="2" charset="0"/>
            </a:endParaRPr>
          </a:p>
        </p:txBody>
      </p:sp>
      <p:sp>
        <p:nvSpPr>
          <p:cNvPr id="5" name="Slide Number Placeholder 4">
            <a:extLst>
              <a:ext uri="{FF2B5EF4-FFF2-40B4-BE49-F238E27FC236}">
                <a16:creationId xmlns:a16="http://schemas.microsoft.com/office/drawing/2014/main" id="{656846D5-A66F-483F-84C0-F827BEFD7DF2}"/>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da-DK"/>
            </a:defPPr>
            <a:lvl1pPr marL="0" algn="r"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kumimoji="0" lang="en-GB"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pic>
        <p:nvPicPr>
          <p:cNvPr id="27" name="Graphic 11">
            <a:extLst>
              <a:ext uri="{FF2B5EF4-FFF2-40B4-BE49-F238E27FC236}">
                <a16:creationId xmlns:a16="http://schemas.microsoft.com/office/drawing/2014/main" id="{BFDAF06C-ABDF-4E4C-B46F-C7971D6A4D0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8" name="Ligebenet trekant 33">
            <a:extLst>
              <a:ext uri="{FF2B5EF4-FFF2-40B4-BE49-F238E27FC236}">
                <a16:creationId xmlns:a16="http://schemas.microsoft.com/office/drawing/2014/main" id="{DB6F9927-419F-4DE2-9C5C-B642D08E2BF1}"/>
              </a:ext>
            </a:extLst>
          </p:cNvPr>
          <p:cNvSpPr/>
          <p:nvPr/>
        </p:nvSpPr>
        <p:spPr>
          <a:xfrm rot="16200000" flipV="1">
            <a:off x="3940014" y="3997684"/>
            <a:ext cx="4311970" cy="214827"/>
          </a:xfrm>
          <a:prstGeom prst="triangle">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OP"/>
              <a:ea typeface="+mn-ea"/>
              <a:cs typeface="+mn-cs"/>
            </a:endParaRPr>
          </a:p>
        </p:txBody>
      </p:sp>
      <p:sp>
        <p:nvSpPr>
          <p:cNvPr id="38" name="Rektangel 35">
            <a:extLst>
              <a:ext uri="{FF2B5EF4-FFF2-40B4-BE49-F238E27FC236}">
                <a16:creationId xmlns:a16="http://schemas.microsoft.com/office/drawing/2014/main" id="{447E8E9E-79ED-415A-A288-79F220C596ED}"/>
              </a:ext>
            </a:extLst>
          </p:cNvPr>
          <p:cNvSpPr/>
          <p:nvPr/>
        </p:nvSpPr>
        <p:spPr>
          <a:xfrm>
            <a:off x="6558090" y="1951063"/>
            <a:ext cx="5029719" cy="4219993"/>
          </a:xfrm>
          <a:prstGeom prst="rect">
            <a:avLst/>
          </a:prstGeom>
          <a:solidFill>
            <a:schemeClr val="bg1">
              <a:alpha val="56000"/>
            </a:schemeClr>
          </a:solidFill>
          <a:ln w="127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OP"/>
              <a:ea typeface="+mn-ea"/>
              <a:cs typeface="+mn-cs"/>
            </a:endParaRPr>
          </a:p>
        </p:txBody>
      </p:sp>
      <p:sp>
        <p:nvSpPr>
          <p:cNvPr id="39" name="Tekstfelt 62">
            <a:extLst>
              <a:ext uri="{FF2B5EF4-FFF2-40B4-BE49-F238E27FC236}">
                <a16:creationId xmlns:a16="http://schemas.microsoft.com/office/drawing/2014/main" id="{F9E9F2DB-A215-4C35-BD98-2EA87927E865}"/>
              </a:ext>
            </a:extLst>
          </p:cNvPr>
          <p:cNvSpPr txBox="1"/>
          <p:nvPr/>
        </p:nvSpPr>
        <p:spPr>
          <a:xfrm>
            <a:off x="6468192" y="1434058"/>
            <a:ext cx="2462743" cy="6361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C31919"/>
                </a:solidFill>
                <a:effectLst/>
                <a:uLnTx/>
                <a:uFillTx/>
                <a:latin typeface="COOP"/>
                <a:ea typeface="+mn-ea"/>
                <a:cs typeface="+mn-cs"/>
              </a:rPr>
              <a:t>Fremtidens Coop</a:t>
            </a:r>
            <a:endParaRPr kumimoji="0" lang="en-US" sz="1800" b="1" i="0" u="none" strike="noStrike" kern="1200" cap="none" spc="0" normalizeH="0" baseline="0" noProof="0">
              <a:ln>
                <a:noFill/>
              </a:ln>
              <a:solidFill>
                <a:srgbClr val="C31919"/>
              </a:solidFill>
              <a:effectLst/>
              <a:uLnTx/>
              <a:uFillTx/>
              <a:latin typeface="COOP"/>
              <a:ea typeface="+mn-ea"/>
              <a:cs typeface="+mn-cs"/>
            </a:endParaRPr>
          </a:p>
        </p:txBody>
      </p:sp>
      <p:sp>
        <p:nvSpPr>
          <p:cNvPr id="44" name="Rektangel 67">
            <a:extLst>
              <a:ext uri="{FF2B5EF4-FFF2-40B4-BE49-F238E27FC236}">
                <a16:creationId xmlns:a16="http://schemas.microsoft.com/office/drawing/2014/main" id="{1A91D560-0E5E-4B2A-8104-B9B7CD57507F}"/>
              </a:ext>
            </a:extLst>
          </p:cNvPr>
          <p:cNvSpPr/>
          <p:nvPr/>
        </p:nvSpPr>
        <p:spPr>
          <a:xfrm>
            <a:off x="609373" y="1949115"/>
            <a:ext cx="5029719" cy="4211973"/>
          </a:xfrm>
          <a:prstGeom prst="rect">
            <a:avLst/>
          </a:prstGeom>
          <a:solidFill>
            <a:schemeClr val="bg1">
              <a:alpha val="56000"/>
            </a:schemeClr>
          </a:solidFill>
          <a:ln w="127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OP"/>
              <a:ea typeface="+mn-ea"/>
              <a:cs typeface="+mn-cs"/>
            </a:endParaRPr>
          </a:p>
        </p:txBody>
      </p:sp>
      <p:sp>
        <p:nvSpPr>
          <p:cNvPr id="45" name="Tekstfelt 68">
            <a:extLst>
              <a:ext uri="{FF2B5EF4-FFF2-40B4-BE49-F238E27FC236}">
                <a16:creationId xmlns:a16="http://schemas.microsoft.com/office/drawing/2014/main" id="{85F87A95-9C6E-41FB-94A7-C8030221219C}"/>
              </a:ext>
            </a:extLst>
          </p:cNvPr>
          <p:cNvSpPr txBox="1"/>
          <p:nvPr/>
        </p:nvSpPr>
        <p:spPr>
          <a:xfrm>
            <a:off x="572720" y="1434058"/>
            <a:ext cx="2336515" cy="6361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C31919"/>
                </a:solidFill>
                <a:effectLst/>
                <a:uLnTx/>
                <a:uFillTx/>
                <a:latin typeface="COOP"/>
                <a:ea typeface="+mn-ea"/>
                <a:cs typeface="+mn-cs"/>
              </a:rPr>
              <a:t>Coop anno 2022</a:t>
            </a:r>
            <a:endParaRPr kumimoji="0" lang="en-US" sz="1800" b="1" i="0" u="none" strike="noStrike" kern="1200" cap="none" spc="0" normalizeH="0" baseline="0" noProof="0">
              <a:ln>
                <a:noFill/>
              </a:ln>
              <a:solidFill>
                <a:srgbClr val="C31919"/>
              </a:solidFill>
              <a:effectLst/>
              <a:uLnTx/>
              <a:uFillTx/>
              <a:latin typeface="COOP"/>
              <a:ea typeface="+mn-ea"/>
              <a:cs typeface="+mn-cs"/>
            </a:endParaRPr>
          </a:p>
        </p:txBody>
      </p:sp>
      <p:grpSp>
        <p:nvGrpSpPr>
          <p:cNvPr id="46" name="Gruppe 69">
            <a:extLst>
              <a:ext uri="{FF2B5EF4-FFF2-40B4-BE49-F238E27FC236}">
                <a16:creationId xmlns:a16="http://schemas.microsoft.com/office/drawing/2014/main" id="{64024DAD-B720-4DA7-866A-20F2569DD37D}"/>
              </a:ext>
            </a:extLst>
          </p:cNvPr>
          <p:cNvGrpSpPr/>
          <p:nvPr/>
        </p:nvGrpSpPr>
        <p:grpSpPr>
          <a:xfrm>
            <a:off x="900985" y="2248571"/>
            <a:ext cx="4509937" cy="3691455"/>
            <a:chOff x="1040532" y="2454260"/>
            <a:chExt cx="4137777" cy="3386835"/>
          </a:xfrm>
        </p:grpSpPr>
        <p:pic>
          <p:nvPicPr>
            <p:cNvPr id="47" name="Graphic 50">
              <a:extLst>
                <a:ext uri="{FF2B5EF4-FFF2-40B4-BE49-F238E27FC236}">
                  <a16:creationId xmlns:a16="http://schemas.microsoft.com/office/drawing/2014/main" id="{0CFDB16B-406F-4EE5-BE3E-E42E4C46525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83062" y="3334207"/>
              <a:ext cx="1057026" cy="479695"/>
            </a:xfrm>
            <a:prstGeom prst="rect">
              <a:avLst/>
            </a:prstGeom>
          </p:spPr>
        </p:pic>
        <p:pic>
          <p:nvPicPr>
            <p:cNvPr id="48" name="Graphic 51">
              <a:extLst>
                <a:ext uri="{FF2B5EF4-FFF2-40B4-BE49-F238E27FC236}">
                  <a16:creationId xmlns:a16="http://schemas.microsoft.com/office/drawing/2014/main" id="{2ACAF340-C11D-4FF6-A0DC-D48E7E0CB7B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40532" y="4968468"/>
              <a:ext cx="1266921" cy="363461"/>
            </a:xfrm>
            <a:prstGeom prst="rect">
              <a:avLst/>
            </a:prstGeom>
          </p:spPr>
        </p:pic>
        <p:pic>
          <p:nvPicPr>
            <p:cNvPr id="49" name="Picture 33" descr="SB-Coop_Logo_RGB">
              <a:extLst>
                <a:ext uri="{FF2B5EF4-FFF2-40B4-BE49-F238E27FC236}">
                  <a16:creationId xmlns:a16="http://schemas.microsoft.com/office/drawing/2014/main" id="{83B8A966-6F74-486E-9495-8877271BB7B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62114" y="2531859"/>
              <a:ext cx="1186191" cy="58791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5" descr="KV-Coop_Logo_RGB">
              <a:extLst>
                <a:ext uri="{FF2B5EF4-FFF2-40B4-BE49-F238E27FC236}">
                  <a16:creationId xmlns:a16="http://schemas.microsoft.com/office/drawing/2014/main" id="{DB6EDA42-41C9-43D2-BB30-96C5E3B8289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78191" y="3581394"/>
              <a:ext cx="1186191" cy="58791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7" descr="DB-Coop_Logo_RGB">
              <a:extLst>
                <a:ext uri="{FF2B5EF4-FFF2-40B4-BE49-F238E27FC236}">
                  <a16:creationId xmlns:a16="http://schemas.microsoft.com/office/drawing/2014/main" id="{E6DD1AC1-9F83-4B0E-B3EA-C3D84131D55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692234" y="2454260"/>
              <a:ext cx="1186192" cy="5879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3" descr="Coop-MAD-Logo">
              <a:extLst>
                <a:ext uri="{FF2B5EF4-FFF2-40B4-BE49-F238E27FC236}">
                  <a16:creationId xmlns:a16="http://schemas.microsoft.com/office/drawing/2014/main" id="{831C9110-ACF7-4884-BA28-3A34353786C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929139" y="4082960"/>
              <a:ext cx="1249170" cy="47186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6" descr="coopdk-shopping">
              <a:extLst>
                <a:ext uri="{FF2B5EF4-FFF2-40B4-BE49-F238E27FC236}">
                  <a16:creationId xmlns:a16="http://schemas.microsoft.com/office/drawing/2014/main" id="{70E2D9D0-6D68-4E5E-9AA0-C9A5270159A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442451" y="5308571"/>
              <a:ext cx="1249170" cy="532524"/>
            </a:xfrm>
            <a:prstGeom prst="rect">
              <a:avLst/>
            </a:prstGeom>
            <a:noFill/>
            <a:extLst>
              <a:ext uri="{909E8E84-426E-40DD-AFC4-6F175D3DCCD1}">
                <a14:hiddenFill xmlns:a14="http://schemas.microsoft.com/office/drawing/2010/main">
                  <a:solidFill>
                    <a:srgbClr val="FFFFFF"/>
                  </a:solidFill>
                </a14:hiddenFill>
              </a:ext>
            </a:extLst>
          </p:spPr>
        </p:pic>
        <p:pic>
          <p:nvPicPr>
            <p:cNvPr id="54" name="Billede 77" descr="Et billede, der indeholder tekst, clipart&#10;&#10;Automatisk genereret beskrivelse">
              <a:extLst>
                <a:ext uri="{FF2B5EF4-FFF2-40B4-BE49-F238E27FC236}">
                  <a16:creationId xmlns:a16="http://schemas.microsoft.com/office/drawing/2014/main" id="{BFC34BA3-B6F2-4CFD-A5EB-BF17310A0D8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2558629" y="4189944"/>
              <a:ext cx="862572" cy="826357"/>
            </a:xfrm>
            <a:prstGeom prst="roundRect">
              <a:avLst>
                <a:gd name="adj" fmla="val 2723"/>
              </a:avLst>
            </a:prstGeom>
          </p:spPr>
        </p:pic>
      </p:grpSp>
      <p:grpSp>
        <p:nvGrpSpPr>
          <p:cNvPr id="29" name="Gruppe 34">
            <a:extLst>
              <a:ext uri="{FF2B5EF4-FFF2-40B4-BE49-F238E27FC236}">
                <a16:creationId xmlns:a16="http://schemas.microsoft.com/office/drawing/2014/main" id="{6014D8F6-FE35-4334-965F-EE68C2C40C00}"/>
              </a:ext>
            </a:extLst>
          </p:cNvPr>
          <p:cNvGrpSpPr/>
          <p:nvPr/>
        </p:nvGrpSpPr>
        <p:grpSpPr>
          <a:xfrm>
            <a:off x="7918621" y="2349560"/>
            <a:ext cx="1938761" cy="960381"/>
            <a:chOff x="6916904" y="3813901"/>
            <a:chExt cx="1158711" cy="573976"/>
          </a:xfrm>
        </p:grpSpPr>
        <p:pic>
          <p:nvPicPr>
            <p:cNvPr id="41" name="Picture 66" descr="Coop_logo">
              <a:extLst>
                <a:ext uri="{FF2B5EF4-FFF2-40B4-BE49-F238E27FC236}">
                  <a16:creationId xmlns:a16="http://schemas.microsoft.com/office/drawing/2014/main" id="{70AD9957-1F18-4D82-8BAB-C47FC66A9D0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916904" y="3813901"/>
              <a:ext cx="1158711" cy="33670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3" descr="Coop-MAD-Logo">
              <a:extLst>
                <a:ext uri="{FF2B5EF4-FFF2-40B4-BE49-F238E27FC236}">
                  <a16:creationId xmlns:a16="http://schemas.microsoft.com/office/drawing/2014/main" id="{FA8E4DC3-8B6C-441F-8930-3F5C57156D99}"/>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7170738" y="4223427"/>
              <a:ext cx="694247" cy="16445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itel 3">
            <a:extLst>
              <a:ext uri="{FF2B5EF4-FFF2-40B4-BE49-F238E27FC236}">
                <a16:creationId xmlns:a16="http://schemas.microsoft.com/office/drawing/2014/main" id="{EDC3DC25-F5DD-4443-86DF-5C3FD375CD36}"/>
              </a:ext>
            </a:extLst>
          </p:cNvPr>
          <p:cNvSpPr txBox="1">
            <a:spLocks/>
          </p:cNvSpPr>
          <p:nvPr/>
        </p:nvSpPr>
        <p:spPr>
          <a:xfrm>
            <a:off x="469900" y="402586"/>
            <a:ext cx="11312797" cy="853141"/>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6000" b="1" i="0" kern="1200">
                <a:solidFill>
                  <a:schemeClr val="bg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2800" b="1" i="0" u="none" strike="noStrike" kern="1200" cap="none" spc="0" normalizeH="0" baseline="0" noProof="0">
                <a:ln>
                  <a:noFill/>
                </a:ln>
                <a:solidFill>
                  <a:srgbClr val="C31919"/>
                </a:solidFill>
                <a:effectLst/>
                <a:uLnTx/>
                <a:uFillTx/>
                <a:latin typeface="COOP"/>
                <a:ea typeface="+mj-ea"/>
                <a:cs typeface="+mj-cs"/>
                <a:sym typeface="Trebuchet MS" panose="020B0603020202020204" pitchFamily="34" charset="0"/>
              </a:rPr>
              <a:t>Januar 2023 udmeldte vi en radikal forenkling af Coop under den nye strategiske retning: Fremtidens Coop</a:t>
            </a:r>
          </a:p>
        </p:txBody>
      </p:sp>
      <p:pic>
        <p:nvPicPr>
          <p:cNvPr id="3" name="Billede 2" descr="Et billede, der indeholder Font/skrifttype, tekst, skærmbillede, Grafik&#10;&#10;Automatisk genereret beskrivelse">
            <a:extLst>
              <a:ext uri="{FF2B5EF4-FFF2-40B4-BE49-F238E27FC236}">
                <a16:creationId xmlns:a16="http://schemas.microsoft.com/office/drawing/2014/main" id="{29FB16C2-62C6-40DE-B73B-7234FE85F77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206206" y="4943621"/>
            <a:ext cx="1705098" cy="818606"/>
          </a:xfrm>
          <a:prstGeom prst="rect">
            <a:avLst/>
          </a:prstGeom>
        </p:spPr>
      </p:pic>
      <p:pic>
        <p:nvPicPr>
          <p:cNvPr id="1026" name="Picture 2" descr="365_logo_box_GREEN_RGB">
            <a:extLst>
              <a:ext uri="{FF2B5EF4-FFF2-40B4-BE49-F238E27FC236}">
                <a16:creationId xmlns:a16="http://schemas.microsoft.com/office/drawing/2014/main" id="{6E2C5DCB-9F0B-A361-79AA-0F4BEC44AC20}"/>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451854" y="3544740"/>
            <a:ext cx="1161618" cy="111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630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F58665-4F4B-4D0F-9E8A-234D684B69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93F58665-4F4B-4D0F-9E8A-234D684B69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Billede 3" descr="Et billede, der indeholder udendørs, græs, himmel, felt&#10;&#10;Automatisk genereret beskrivelse">
            <a:extLst>
              <a:ext uri="{FF2B5EF4-FFF2-40B4-BE49-F238E27FC236}">
                <a16:creationId xmlns:a16="http://schemas.microsoft.com/office/drawing/2014/main" id="{5F85179B-F511-4C31-804D-EC98994CE4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28" name="Rectangle 74">
            <a:extLst>
              <a:ext uri="{FF2B5EF4-FFF2-40B4-BE49-F238E27FC236}">
                <a16:creationId xmlns:a16="http://schemas.microsoft.com/office/drawing/2014/main" id="{0936951C-4655-4DC8-AF80-C14458FB3718}"/>
              </a:ext>
            </a:extLst>
          </p:cNvPr>
          <p:cNvSpPr>
            <a:spLocks/>
          </p:cNvSpPr>
          <p:nvPr/>
        </p:nvSpPr>
        <p:spPr>
          <a:xfrm>
            <a:off x="8466208" y="4165875"/>
            <a:ext cx="3204265" cy="782873"/>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eaLnBrk="1" fontAlgn="auto" latinLnBrk="0" hangingPunct="1">
              <a:lnSpc>
                <a:spcPct val="100000"/>
              </a:lnSpc>
              <a:spcBef>
                <a:spcPts val="0"/>
              </a:spcBef>
              <a:spcAft>
                <a:spcPts val="0"/>
              </a:spcAft>
              <a:buClr>
                <a:srgbClr val="FFFFFF"/>
              </a:buClr>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Danmarks mest lokale nærbutik</a:t>
            </a:r>
          </a:p>
        </p:txBody>
      </p:sp>
      <p:sp>
        <p:nvSpPr>
          <p:cNvPr id="9" name="Rektangel: afrundede hjørner 8">
            <a:extLst>
              <a:ext uri="{FF2B5EF4-FFF2-40B4-BE49-F238E27FC236}">
                <a16:creationId xmlns:a16="http://schemas.microsoft.com/office/drawing/2014/main" id="{93AB5779-B7A9-4394-9B2F-01FC39528165}"/>
              </a:ext>
            </a:extLst>
          </p:cNvPr>
          <p:cNvSpPr/>
          <p:nvPr/>
        </p:nvSpPr>
        <p:spPr>
          <a:xfrm>
            <a:off x="4645510" y="2492819"/>
            <a:ext cx="3024000" cy="1670438"/>
          </a:xfrm>
          <a:prstGeom prst="roundRect">
            <a:avLst>
              <a:gd name="adj" fmla="val 7225"/>
            </a:avLst>
          </a:prstGeom>
          <a:solidFill>
            <a:srgbClr val="00B050">
              <a:alpha val="76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pic>
        <p:nvPicPr>
          <p:cNvPr id="10" name="Picture 2">
            <a:extLst>
              <a:ext uri="{FF2B5EF4-FFF2-40B4-BE49-F238E27FC236}">
                <a16:creationId xmlns:a16="http://schemas.microsoft.com/office/drawing/2014/main" id="{C7D36C31-9CE6-4838-BE91-A2324096C1EC}"/>
              </a:ext>
            </a:extLst>
          </p:cNvPr>
          <p:cNvPicPr>
            <a:picLocks noChangeAspect="1" noChangeArrowheads="1"/>
          </p:cNvPicPr>
          <p:nvPr/>
        </p:nvPicPr>
        <p:blipFill rotWithShape="1">
          <a:blip r:embed="rId7" cstate="screen">
            <a:clrChange>
              <a:clrFrom>
                <a:srgbClr val="00AA46"/>
              </a:clrFrom>
              <a:clrTo>
                <a:srgbClr val="00AA46">
                  <a:alpha val="0"/>
                </a:srgbClr>
              </a:clrTo>
            </a:clrChange>
            <a:extLst>
              <a:ext uri="{28A0092B-C50C-407E-A947-70E740481C1C}">
                <a14:useLocalDpi xmlns:a14="http://schemas.microsoft.com/office/drawing/2010/main"/>
              </a:ext>
            </a:extLst>
          </a:blip>
          <a:srcRect/>
          <a:stretch/>
        </p:blipFill>
        <p:spPr bwMode="auto">
          <a:xfrm>
            <a:off x="5440806" y="2886075"/>
            <a:ext cx="1409367" cy="1140103"/>
          </a:xfrm>
          <a:prstGeom prst="rect">
            <a:avLst/>
          </a:prstGeom>
          <a:noFill/>
        </p:spPr>
      </p:pic>
      <p:sp>
        <p:nvSpPr>
          <p:cNvPr id="29" name="Rectangle 74">
            <a:extLst>
              <a:ext uri="{FF2B5EF4-FFF2-40B4-BE49-F238E27FC236}">
                <a16:creationId xmlns:a16="http://schemas.microsoft.com/office/drawing/2014/main" id="{FBBB287A-752D-496A-B7CC-82DED9E4EEC5}"/>
              </a:ext>
            </a:extLst>
          </p:cNvPr>
          <p:cNvSpPr>
            <a:spLocks/>
          </p:cNvSpPr>
          <p:nvPr/>
        </p:nvSpPr>
        <p:spPr>
          <a:xfrm>
            <a:off x="4523665" y="4165875"/>
            <a:ext cx="3473611" cy="782873"/>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eaLnBrk="1" fontAlgn="auto" latinLnBrk="0" hangingPunct="1">
              <a:lnSpc>
                <a:spcPct val="100000"/>
              </a:lnSpc>
              <a:spcBef>
                <a:spcPts val="0"/>
              </a:spcBef>
              <a:spcAft>
                <a:spcPts val="0"/>
              </a:spcAft>
              <a:buClr>
                <a:srgbClr val="FFFFFF"/>
              </a:buClr>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Danmarks grønne discountkæde</a:t>
            </a:r>
          </a:p>
        </p:txBody>
      </p:sp>
      <p:sp>
        <p:nvSpPr>
          <p:cNvPr id="8" name="Rektangel: afrundede hjørner 7">
            <a:extLst>
              <a:ext uri="{FF2B5EF4-FFF2-40B4-BE49-F238E27FC236}">
                <a16:creationId xmlns:a16="http://schemas.microsoft.com/office/drawing/2014/main" id="{F8B1648F-F0A8-4FFC-AB3B-1953D3871E1E}"/>
              </a:ext>
            </a:extLst>
          </p:cNvPr>
          <p:cNvSpPr/>
          <p:nvPr/>
        </p:nvSpPr>
        <p:spPr>
          <a:xfrm>
            <a:off x="8515546" y="2520527"/>
            <a:ext cx="3024000" cy="1670438"/>
          </a:xfrm>
          <a:prstGeom prst="roundRect">
            <a:avLst>
              <a:gd name="adj" fmla="val 7225"/>
            </a:avLst>
          </a:prstGeom>
          <a:solidFill>
            <a:schemeClr val="tx2">
              <a:alpha val="69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27" name="Rectangle 74">
            <a:extLst>
              <a:ext uri="{FF2B5EF4-FFF2-40B4-BE49-F238E27FC236}">
                <a16:creationId xmlns:a16="http://schemas.microsoft.com/office/drawing/2014/main" id="{164147DD-5655-430E-85E4-C32B4C245739}"/>
              </a:ext>
            </a:extLst>
          </p:cNvPr>
          <p:cNvSpPr>
            <a:spLocks/>
          </p:cNvSpPr>
          <p:nvPr/>
        </p:nvSpPr>
        <p:spPr>
          <a:xfrm>
            <a:off x="233681" y="4193583"/>
            <a:ext cx="3952076" cy="111711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eaLnBrk="1" fontAlgn="auto" latinLnBrk="0" hangingPunct="1">
              <a:lnSpc>
                <a:spcPct val="100000"/>
              </a:lnSpc>
              <a:spcBef>
                <a:spcPts val="0"/>
              </a:spcBef>
              <a:spcAft>
                <a:spcPts val="0"/>
              </a:spcAft>
              <a:buClr>
                <a:srgbClr val="FFFFFF"/>
              </a:buClr>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Danmarks førende og bæredygtige hverdagsmarked</a:t>
            </a:r>
          </a:p>
          <a:p>
            <a:pPr marL="393750" marR="0" lvl="1" indent="-285750" algn="ctr" defTabSz="91440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20" name="Title 6">
            <a:extLst>
              <a:ext uri="{FF2B5EF4-FFF2-40B4-BE49-F238E27FC236}">
                <a16:creationId xmlns:a16="http://schemas.microsoft.com/office/drawing/2014/main" id="{0246206E-63BA-4FDF-AD53-5005D3D7F3E6}"/>
              </a:ext>
            </a:extLst>
          </p:cNvPr>
          <p:cNvSpPr txBox="1">
            <a:spLocks/>
          </p:cNvSpPr>
          <p:nvPr/>
        </p:nvSpPr>
        <p:spPr>
          <a:xfrm>
            <a:off x="469900" y="402586"/>
            <a:ext cx="11312797" cy="85314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marL="0" marR="0" lvl="0" indent="0" algn="l" defTabSz="91440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a:ln>
                  <a:noFill/>
                </a:ln>
                <a:solidFill>
                  <a:srgbClr val="C31919"/>
                </a:solidFill>
                <a:effectLst/>
                <a:uLnTx/>
                <a:uFillTx/>
                <a:latin typeface="COOP"/>
                <a:ea typeface="+mj-ea"/>
                <a:cs typeface="+mj-cs"/>
                <a:sym typeface="Trebuchet MS" panose="020B0603020202020204" pitchFamily="34" charset="0"/>
              </a:rPr>
              <a:t>Fremtidens Coop </a:t>
            </a:r>
            <a:r>
              <a:rPr kumimoji="0" lang="da-DK" sz="2400" b="0" i="0" u="none" strike="noStrike" kern="1200" cap="none" spc="0" normalizeH="0" baseline="0" noProof="0">
                <a:ln>
                  <a:noFill/>
                </a:ln>
                <a:solidFill>
                  <a:srgbClr val="C31919"/>
                </a:solidFill>
                <a:effectLst/>
                <a:uLnTx/>
                <a:uFillTx/>
                <a:latin typeface="COOP"/>
                <a:ea typeface="+mj-ea"/>
                <a:cs typeface="+mj-cs"/>
                <a:sym typeface="Trebuchet MS" panose="020B0603020202020204" pitchFamily="34" charset="0"/>
              </a:rPr>
              <a:t>| Vi skaber vækst i Fremtidens Coop med tre stærke positioner</a:t>
            </a:r>
          </a:p>
        </p:txBody>
      </p:sp>
      <p:pic>
        <p:nvPicPr>
          <p:cNvPr id="22" name="Graphic 67">
            <a:extLst>
              <a:ext uri="{FF2B5EF4-FFF2-40B4-BE49-F238E27FC236}">
                <a16:creationId xmlns:a16="http://schemas.microsoft.com/office/drawing/2014/main" id="{D0256386-E42C-49BA-9FE8-19751342A96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49993" y="6550905"/>
            <a:ext cx="692014" cy="198770"/>
          </a:xfrm>
          <a:prstGeom prst="rect">
            <a:avLst/>
          </a:prstGeom>
        </p:spPr>
      </p:pic>
      <p:pic>
        <p:nvPicPr>
          <p:cNvPr id="23" name="Billede 22" descr="Et billede, der indeholder Font/skrifttype, tekst, skærmbillede, Grafik&#10;&#10;Automatisk genereret beskrivelse">
            <a:extLst>
              <a:ext uri="{FF2B5EF4-FFF2-40B4-BE49-F238E27FC236}">
                <a16:creationId xmlns:a16="http://schemas.microsoft.com/office/drawing/2014/main" id="{FB70EF6F-A287-4318-81C1-DA9F699E8874}"/>
              </a:ext>
            </a:extLst>
          </p:cNvPr>
          <p:cNvPicPr>
            <a:picLocks noChangeAspect="1"/>
          </p:cNvPicPr>
          <p:nvPr/>
        </p:nvPicPr>
        <p:blipFill>
          <a:blip r:embed="rId10" cstate="screen">
            <a:clrChange>
              <a:clrFrom>
                <a:srgbClr val="C31414"/>
              </a:clrFrom>
              <a:clrTo>
                <a:srgbClr val="C31414">
                  <a:alpha val="0"/>
                </a:srgbClr>
              </a:clrTo>
            </a:clrChange>
            <a:extLst>
              <a:ext uri="{28A0092B-C50C-407E-A947-70E740481C1C}">
                <a14:useLocalDpi xmlns:a14="http://schemas.microsoft.com/office/drawing/2010/main"/>
              </a:ext>
            </a:extLst>
          </a:blip>
          <a:stretch>
            <a:fillRect/>
          </a:stretch>
        </p:blipFill>
        <p:spPr>
          <a:xfrm>
            <a:off x="8836691" y="2819401"/>
            <a:ext cx="2402733" cy="1153536"/>
          </a:xfrm>
          <a:prstGeom prst="rect">
            <a:avLst/>
          </a:prstGeom>
        </p:spPr>
      </p:pic>
      <p:sp>
        <p:nvSpPr>
          <p:cNvPr id="30" name="Rektangel: afrundede hjørner 29">
            <a:extLst>
              <a:ext uri="{FF2B5EF4-FFF2-40B4-BE49-F238E27FC236}">
                <a16:creationId xmlns:a16="http://schemas.microsoft.com/office/drawing/2014/main" id="{7E0D4E00-85C0-4C69-A823-6EDD323645ED}"/>
              </a:ext>
            </a:extLst>
          </p:cNvPr>
          <p:cNvSpPr/>
          <p:nvPr/>
        </p:nvSpPr>
        <p:spPr>
          <a:xfrm>
            <a:off x="775474" y="2520527"/>
            <a:ext cx="3024000" cy="1670438"/>
          </a:xfrm>
          <a:prstGeom prst="roundRect">
            <a:avLst>
              <a:gd name="adj" fmla="val 7225"/>
            </a:avLst>
          </a:prstGeom>
          <a:solidFill>
            <a:srgbClr val="1D712E">
              <a:alpha val="79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grpSp>
        <p:nvGrpSpPr>
          <p:cNvPr id="13" name="Group 12">
            <a:extLst>
              <a:ext uri="{FF2B5EF4-FFF2-40B4-BE49-F238E27FC236}">
                <a16:creationId xmlns:a16="http://schemas.microsoft.com/office/drawing/2014/main" id="{179760B3-A122-56C3-664A-2FFEFAD0B658}"/>
              </a:ext>
            </a:extLst>
          </p:cNvPr>
          <p:cNvGrpSpPr/>
          <p:nvPr/>
        </p:nvGrpSpPr>
        <p:grpSpPr>
          <a:xfrm>
            <a:off x="1397182" y="3592561"/>
            <a:ext cx="877731" cy="435033"/>
            <a:chOff x="1139586" y="3530976"/>
            <a:chExt cx="1131692" cy="560904"/>
          </a:xfrm>
        </p:grpSpPr>
        <p:pic>
          <p:nvPicPr>
            <p:cNvPr id="1028" name="Picture 4" descr="SB_Butiksnavn_RGB">
              <a:extLst>
                <a:ext uri="{FF2B5EF4-FFF2-40B4-BE49-F238E27FC236}">
                  <a16:creationId xmlns:a16="http://schemas.microsoft.com/office/drawing/2014/main" id="{A9986400-8B55-875D-0553-91168608093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39586" y="3530976"/>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56BCEA1-FA1E-56A7-BEC1-26FCCF7B37BC}"/>
                </a:ext>
              </a:extLst>
            </p:cNvPr>
            <p:cNvSpPr/>
            <p:nvPr/>
          </p:nvSpPr>
          <p:spPr>
            <a:xfrm>
              <a:off x="1495425" y="3951790"/>
              <a:ext cx="404813" cy="69626"/>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grpSp>
        <p:nvGrpSpPr>
          <p:cNvPr id="12" name="Group 11">
            <a:extLst>
              <a:ext uri="{FF2B5EF4-FFF2-40B4-BE49-F238E27FC236}">
                <a16:creationId xmlns:a16="http://schemas.microsoft.com/office/drawing/2014/main" id="{2B51D9A8-75FF-B32F-B159-8539E86175EC}"/>
              </a:ext>
            </a:extLst>
          </p:cNvPr>
          <p:cNvGrpSpPr/>
          <p:nvPr/>
        </p:nvGrpSpPr>
        <p:grpSpPr>
          <a:xfrm>
            <a:off x="2300035" y="3583228"/>
            <a:ext cx="877731" cy="435033"/>
            <a:chOff x="2303670" y="3518942"/>
            <a:chExt cx="1131692" cy="560904"/>
          </a:xfrm>
        </p:grpSpPr>
        <p:pic>
          <p:nvPicPr>
            <p:cNvPr id="1026" name="Picture 2" descr="KV_Butiksnavn_RGB">
              <a:extLst>
                <a:ext uri="{FF2B5EF4-FFF2-40B4-BE49-F238E27FC236}">
                  <a16:creationId xmlns:a16="http://schemas.microsoft.com/office/drawing/2014/main" id="{D33BA199-A2DB-4B11-8965-E752FFFD830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303670" y="3518942"/>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2C0875FC-7E33-9AFF-E26D-398122A9580C}"/>
                </a:ext>
              </a:extLst>
            </p:cNvPr>
            <p:cNvSpPr/>
            <p:nvPr/>
          </p:nvSpPr>
          <p:spPr>
            <a:xfrm>
              <a:off x="2568465" y="3933825"/>
              <a:ext cx="548849" cy="87591"/>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pic>
        <p:nvPicPr>
          <p:cNvPr id="1030" name="Picture 6" descr="COOP_LOGO_NEG_Typemark_RGB">
            <a:extLst>
              <a:ext uri="{FF2B5EF4-FFF2-40B4-BE49-F238E27FC236}">
                <a16:creationId xmlns:a16="http://schemas.microsoft.com/office/drawing/2014/main" id="{B8F9817C-7AFF-A986-8FA9-B5DDFD0E9A2B}"/>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5442" y="2819066"/>
            <a:ext cx="2084066" cy="59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7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38EC024-887D-726D-7D13-7A42A4F57E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15" name="think-cell data - do not delete" hidden="1">
                        <a:extLst>
                          <a:ext uri="{FF2B5EF4-FFF2-40B4-BE49-F238E27FC236}">
                            <a16:creationId xmlns:a16="http://schemas.microsoft.com/office/drawing/2014/main" id="{D38EC024-887D-726D-7D13-7A42A4F57E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6FDDC7-BB22-BA61-DD45-16E97A060858}"/>
              </a:ext>
            </a:extLst>
          </p:cNvPr>
          <p:cNvSpPr>
            <a:spLocks noGrp="1"/>
          </p:cNvSpPr>
          <p:nvPr>
            <p:ph type="title"/>
          </p:nvPr>
        </p:nvSpPr>
        <p:spPr/>
        <p:txBody>
          <a:bodyPr vert="horz"/>
          <a:lstStyle/>
          <a:p>
            <a:r>
              <a:rPr lang="da-DK"/>
              <a:t>Introduktion </a:t>
            </a:r>
            <a:r>
              <a:rPr lang="da-DK" b="0"/>
              <a:t>| Coops kæder i tal</a:t>
            </a:r>
          </a:p>
        </p:txBody>
      </p:sp>
      <p:grpSp>
        <p:nvGrpSpPr>
          <p:cNvPr id="4" name="Group 3">
            <a:extLst>
              <a:ext uri="{FF2B5EF4-FFF2-40B4-BE49-F238E27FC236}">
                <a16:creationId xmlns:a16="http://schemas.microsoft.com/office/drawing/2014/main" id="{EB521FE2-01DF-DDE3-3802-5E41CBCF436F}"/>
              </a:ext>
            </a:extLst>
          </p:cNvPr>
          <p:cNvGrpSpPr/>
          <p:nvPr/>
        </p:nvGrpSpPr>
        <p:grpSpPr>
          <a:xfrm>
            <a:off x="1592871" y="923042"/>
            <a:ext cx="9006259" cy="5238046"/>
            <a:chOff x="469900" y="923042"/>
            <a:chExt cx="9006259" cy="5238046"/>
          </a:xfrm>
        </p:grpSpPr>
        <p:sp>
          <p:nvSpPr>
            <p:cNvPr id="55" name="Rektangel: afrundede hjørner 29">
              <a:extLst>
                <a:ext uri="{FF2B5EF4-FFF2-40B4-BE49-F238E27FC236}">
                  <a16:creationId xmlns:a16="http://schemas.microsoft.com/office/drawing/2014/main" id="{58C1D3E8-9668-6016-DC18-41057A1E02E8}"/>
                </a:ext>
              </a:extLst>
            </p:cNvPr>
            <p:cNvSpPr>
              <a:spLocks/>
            </p:cNvSpPr>
            <p:nvPr/>
          </p:nvSpPr>
          <p:spPr>
            <a:xfrm>
              <a:off x="2266790" y="942026"/>
              <a:ext cx="2356767" cy="5219062"/>
            </a:xfrm>
            <a:prstGeom prst="roundRect">
              <a:avLst>
                <a:gd name="adj" fmla="val 7225"/>
              </a:avLst>
            </a:prstGeom>
            <a:solidFill>
              <a:srgbClr val="1D712E"/>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3" name="Rektangel: afrundede hjørner 25">
              <a:extLst>
                <a:ext uri="{FF2B5EF4-FFF2-40B4-BE49-F238E27FC236}">
                  <a16:creationId xmlns:a16="http://schemas.microsoft.com/office/drawing/2014/main" id="{E89AA60F-68B9-53FD-D18B-DE39C2632D02}"/>
                </a:ext>
              </a:extLst>
            </p:cNvPr>
            <p:cNvSpPr>
              <a:spLocks/>
            </p:cNvSpPr>
            <p:nvPr/>
          </p:nvSpPr>
          <p:spPr>
            <a:xfrm>
              <a:off x="4693091" y="923042"/>
              <a:ext cx="2356767" cy="5219062"/>
            </a:xfrm>
            <a:prstGeom prst="roundRect">
              <a:avLst>
                <a:gd name="adj" fmla="val 7225"/>
              </a:avLst>
            </a:prstGeom>
            <a:solidFill>
              <a:srgbClr val="19A948"/>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6" name="Rektangel: afrundede hjørner 26">
              <a:extLst>
                <a:ext uri="{FF2B5EF4-FFF2-40B4-BE49-F238E27FC236}">
                  <a16:creationId xmlns:a16="http://schemas.microsoft.com/office/drawing/2014/main" id="{4818F590-685D-75F7-22A3-9017E25A5EA6}"/>
                </a:ext>
              </a:extLst>
            </p:cNvPr>
            <p:cNvSpPr>
              <a:spLocks/>
            </p:cNvSpPr>
            <p:nvPr/>
          </p:nvSpPr>
          <p:spPr>
            <a:xfrm>
              <a:off x="7119392" y="923122"/>
              <a:ext cx="2356767" cy="5219431"/>
            </a:xfrm>
            <a:prstGeom prst="roundRect">
              <a:avLst>
                <a:gd name="adj" fmla="val 7225"/>
              </a:avLst>
            </a:prstGeom>
            <a:solidFill>
              <a:schemeClr val="accent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latin typeface="COOP"/>
              </a:endParaRPr>
            </a:p>
          </p:txBody>
        </p:sp>
        <p:pic>
          <p:nvPicPr>
            <p:cNvPr id="7" name="Picture 2">
              <a:extLst>
                <a:ext uri="{FF2B5EF4-FFF2-40B4-BE49-F238E27FC236}">
                  <a16:creationId xmlns:a16="http://schemas.microsoft.com/office/drawing/2014/main" id="{5974DF51-0CA9-F269-305B-427F63DF1A12}"/>
                </a:ext>
              </a:extLst>
            </p:cNvPr>
            <p:cNvPicPr>
              <a:picLocks noChangeAspect="1" noChangeArrowheads="1"/>
            </p:cNvPicPr>
            <p:nvPr/>
          </p:nvPicPr>
          <p:blipFill rotWithShape="1">
            <a:blip r:embed="rId6" cstate="screen">
              <a:clrChange>
                <a:clrFrom>
                  <a:srgbClr val="00AA46"/>
                </a:clrFrom>
                <a:clrTo>
                  <a:srgbClr val="00AA46">
                    <a:alpha val="0"/>
                  </a:srgbClr>
                </a:clrTo>
              </a:clrChange>
              <a:extLst>
                <a:ext uri="{28A0092B-C50C-407E-A947-70E740481C1C}">
                  <a14:useLocalDpi xmlns:a14="http://schemas.microsoft.com/office/drawing/2010/main"/>
                </a:ext>
              </a:extLst>
            </a:blip>
            <a:srcRect/>
            <a:stretch/>
          </p:blipFill>
          <p:spPr bwMode="auto">
            <a:xfrm>
              <a:off x="5386955" y="1085305"/>
              <a:ext cx="996414" cy="806048"/>
            </a:xfrm>
            <a:prstGeom prst="rect">
              <a:avLst/>
            </a:prstGeom>
            <a:noFill/>
          </p:spPr>
        </p:pic>
        <p:pic>
          <p:nvPicPr>
            <p:cNvPr id="8" name="Billede 28" descr="Et billede, der indeholder Font/skrifttype, tekst, skærmbillede, Grafik&#10;&#10;Automatisk genereret beskrivelse">
              <a:extLst>
                <a:ext uri="{FF2B5EF4-FFF2-40B4-BE49-F238E27FC236}">
                  <a16:creationId xmlns:a16="http://schemas.microsoft.com/office/drawing/2014/main" id="{E8D2B665-7318-2386-CFF4-2ECB5D5C514E}"/>
                </a:ext>
              </a:extLst>
            </p:cNvPr>
            <p:cNvPicPr>
              <a:picLocks noChangeAspect="1"/>
            </p:cNvPicPr>
            <p:nvPr/>
          </p:nvPicPr>
          <p:blipFill>
            <a:blip r:embed="rId7" cstate="screen">
              <a:clrChange>
                <a:clrFrom>
                  <a:srgbClr val="C31414"/>
                </a:clrFrom>
                <a:clrTo>
                  <a:srgbClr val="C31414">
                    <a:alpha val="0"/>
                  </a:srgbClr>
                </a:clrTo>
              </a:clrChange>
              <a:extLst>
                <a:ext uri="{28A0092B-C50C-407E-A947-70E740481C1C}">
                  <a14:useLocalDpi xmlns:a14="http://schemas.microsoft.com/office/drawing/2010/main"/>
                </a:ext>
              </a:extLst>
            </a:blip>
            <a:stretch>
              <a:fillRect/>
            </a:stretch>
          </p:blipFill>
          <p:spPr>
            <a:xfrm>
              <a:off x="7441586" y="1020599"/>
              <a:ext cx="1698718" cy="815544"/>
            </a:xfrm>
            <a:prstGeom prst="rect">
              <a:avLst/>
            </a:prstGeom>
          </p:spPr>
        </p:pic>
        <p:sp>
          <p:nvSpPr>
            <p:cNvPr id="18" name="TextBox 17">
              <a:extLst>
                <a:ext uri="{FF2B5EF4-FFF2-40B4-BE49-F238E27FC236}">
                  <a16:creationId xmlns:a16="http://schemas.microsoft.com/office/drawing/2014/main" id="{DE1CFAE4-ABC5-111E-A29C-91BE33B1FCF2}"/>
                </a:ext>
              </a:extLst>
            </p:cNvPr>
            <p:cNvSpPr txBox="1"/>
            <p:nvPr/>
          </p:nvSpPr>
          <p:spPr>
            <a:xfrm>
              <a:off x="469900" y="2703910"/>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Antal butikker</a:t>
              </a:r>
            </a:p>
          </p:txBody>
        </p:sp>
        <p:sp>
          <p:nvSpPr>
            <p:cNvPr id="19" name="TextBox 18">
              <a:extLst>
                <a:ext uri="{FF2B5EF4-FFF2-40B4-BE49-F238E27FC236}">
                  <a16:creationId xmlns:a16="http://schemas.microsoft.com/office/drawing/2014/main" id="{6AF47CCF-51D9-0D34-44B6-5D595E63F908}"/>
                </a:ext>
              </a:extLst>
            </p:cNvPr>
            <p:cNvSpPr txBox="1"/>
            <p:nvPr/>
          </p:nvSpPr>
          <p:spPr>
            <a:xfrm>
              <a:off x="469900" y="367210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Gennemsnitlig kurv</a:t>
              </a:r>
            </a:p>
          </p:txBody>
        </p:sp>
        <p:sp>
          <p:nvSpPr>
            <p:cNvPr id="20" name="TextBox 19">
              <a:extLst>
                <a:ext uri="{FF2B5EF4-FFF2-40B4-BE49-F238E27FC236}">
                  <a16:creationId xmlns:a16="http://schemas.microsoft.com/office/drawing/2014/main" id="{59406774-978D-E34C-BB29-3C719248ED78}"/>
                </a:ext>
              </a:extLst>
            </p:cNvPr>
            <p:cNvSpPr txBox="1"/>
            <p:nvPr/>
          </p:nvSpPr>
          <p:spPr>
            <a:xfrm>
              <a:off x="469900" y="4156199"/>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Kunder/ugen</a:t>
              </a:r>
            </a:p>
          </p:txBody>
        </p:sp>
        <p:sp>
          <p:nvSpPr>
            <p:cNvPr id="21" name="TextBox 20">
              <a:extLst>
                <a:ext uri="{FF2B5EF4-FFF2-40B4-BE49-F238E27FC236}">
                  <a16:creationId xmlns:a16="http://schemas.microsoft.com/office/drawing/2014/main" id="{E1DE1D28-B6C0-C963-4D57-F5AAE221F9C0}"/>
                </a:ext>
              </a:extLst>
            </p:cNvPr>
            <p:cNvSpPr txBox="1">
              <a:spLocks/>
            </p:cNvSpPr>
            <p:nvPr/>
          </p:nvSpPr>
          <p:spPr>
            <a:xfrm>
              <a:off x="469900" y="5124392"/>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Butiks-medarbejdere</a:t>
              </a:r>
            </a:p>
          </p:txBody>
        </p:sp>
        <p:sp>
          <p:nvSpPr>
            <p:cNvPr id="22" name="TextBox 21">
              <a:extLst>
                <a:ext uri="{FF2B5EF4-FFF2-40B4-BE49-F238E27FC236}">
                  <a16:creationId xmlns:a16="http://schemas.microsoft.com/office/drawing/2014/main" id="{3264F6A0-3CE6-A3C0-2BA6-BD0C6F376863}"/>
                </a:ext>
              </a:extLst>
            </p:cNvPr>
            <p:cNvSpPr txBox="1">
              <a:spLocks/>
            </p:cNvSpPr>
            <p:nvPr/>
          </p:nvSpPr>
          <p:spPr>
            <a:xfrm>
              <a:off x="469900" y="4640295"/>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Salgsavance</a:t>
              </a:r>
            </a:p>
          </p:txBody>
        </p:sp>
        <p:sp>
          <p:nvSpPr>
            <p:cNvPr id="24" name="TextBox 23">
              <a:extLst>
                <a:ext uri="{FF2B5EF4-FFF2-40B4-BE49-F238E27FC236}">
                  <a16:creationId xmlns:a16="http://schemas.microsoft.com/office/drawing/2014/main" id="{32F4E93B-9D40-3FD5-1EF4-9D7D79E1C3D4}"/>
                </a:ext>
              </a:extLst>
            </p:cNvPr>
            <p:cNvSpPr txBox="1"/>
            <p:nvPr/>
          </p:nvSpPr>
          <p:spPr>
            <a:xfrm>
              <a:off x="5086296" y="2703917"/>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368</a:t>
              </a:r>
            </a:p>
          </p:txBody>
        </p:sp>
        <p:sp>
          <p:nvSpPr>
            <p:cNvPr id="25" name="TextBox 24">
              <a:extLst>
                <a:ext uri="{FF2B5EF4-FFF2-40B4-BE49-F238E27FC236}">
                  <a16:creationId xmlns:a16="http://schemas.microsoft.com/office/drawing/2014/main" id="{79665AB5-E80D-1481-1578-FF47056E1F49}"/>
                </a:ext>
              </a:extLst>
            </p:cNvPr>
            <p:cNvSpPr txBox="1"/>
            <p:nvPr/>
          </p:nvSpPr>
          <p:spPr>
            <a:xfrm>
              <a:off x="7515061" y="2703917"/>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286</a:t>
              </a:r>
            </a:p>
          </p:txBody>
        </p:sp>
        <p:sp>
          <p:nvSpPr>
            <p:cNvPr id="26" name="TextBox 25">
              <a:extLst>
                <a:ext uri="{FF2B5EF4-FFF2-40B4-BE49-F238E27FC236}">
                  <a16:creationId xmlns:a16="http://schemas.microsoft.com/office/drawing/2014/main" id="{303EAE06-73A0-9C35-9BAE-FEA47A8C1560}"/>
                </a:ext>
              </a:extLst>
            </p:cNvPr>
            <p:cNvSpPr txBox="1"/>
            <p:nvPr/>
          </p:nvSpPr>
          <p:spPr>
            <a:xfrm>
              <a:off x="5086296" y="3672125"/>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87DKK</a:t>
              </a:r>
            </a:p>
          </p:txBody>
        </p:sp>
        <p:sp>
          <p:nvSpPr>
            <p:cNvPr id="27" name="TextBox 26">
              <a:extLst>
                <a:ext uri="{FF2B5EF4-FFF2-40B4-BE49-F238E27FC236}">
                  <a16:creationId xmlns:a16="http://schemas.microsoft.com/office/drawing/2014/main" id="{96D812D6-7B1F-95D2-B852-2BD5FA6D17F0}"/>
                </a:ext>
              </a:extLst>
            </p:cNvPr>
            <p:cNvSpPr txBox="1"/>
            <p:nvPr/>
          </p:nvSpPr>
          <p:spPr>
            <a:xfrm>
              <a:off x="7515061" y="3672125"/>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90DKK</a:t>
              </a:r>
            </a:p>
          </p:txBody>
        </p:sp>
        <p:sp>
          <p:nvSpPr>
            <p:cNvPr id="28" name="TextBox 27">
              <a:extLst>
                <a:ext uri="{FF2B5EF4-FFF2-40B4-BE49-F238E27FC236}">
                  <a16:creationId xmlns:a16="http://schemas.microsoft.com/office/drawing/2014/main" id="{86FC4456-D214-26D0-A33F-981726757336}"/>
                </a:ext>
              </a:extLst>
            </p:cNvPr>
            <p:cNvSpPr txBox="1"/>
            <p:nvPr/>
          </p:nvSpPr>
          <p:spPr>
            <a:xfrm>
              <a:off x="5086296" y="4156229"/>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~1,7mio.</a:t>
              </a:r>
            </a:p>
          </p:txBody>
        </p:sp>
        <p:sp>
          <p:nvSpPr>
            <p:cNvPr id="29" name="TextBox 28">
              <a:extLst>
                <a:ext uri="{FF2B5EF4-FFF2-40B4-BE49-F238E27FC236}">
                  <a16:creationId xmlns:a16="http://schemas.microsoft.com/office/drawing/2014/main" id="{5C9E8E0F-83F5-C959-F7D1-1CACA1932162}"/>
                </a:ext>
              </a:extLst>
            </p:cNvPr>
            <p:cNvSpPr txBox="1"/>
            <p:nvPr/>
          </p:nvSpPr>
          <p:spPr>
            <a:xfrm>
              <a:off x="7515061" y="4156229"/>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~1,0mio.</a:t>
              </a:r>
            </a:p>
          </p:txBody>
        </p:sp>
        <p:sp>
          <p:nvSpPr>
            <p:cNvPr id="30" name="TextBox 29">
              <a:extLst>
                <a:ext uri="{FF2B5EF4-FFF2-40B4-BE49-F238E27FC236}">
                  <a16:creationId xmlns:a16="http://schemas.microsoft.com/office/drawing/2014/main" id="{5A28E13E-D4D2-DE8E-DE16-A39BDB87BC39}"/>
                </a:ext>
              </a:extLst>
            </p:cNvPr>
            <p:cNvSpPr txBox="1">
              <a:spLocks/>
            </p:cNvSpPr>
            <p:nvPr/>
          </p:nvSpPr>
          <p:spPr>
            <a:xfrm>
              <a:off x="5086296" y="5124438"/>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9.403</a:t>
              </a:r>
            </a:p>
          </p:txBody>
        </p:sp>
        <p:sp>
          <p:nvSpPr>
            <p:cNvPr id="31" name="TextBox 30">
              <a:extLst>
                <a:ext uri="{FF2B5EF4-FFF2-40B4-BE49-F238E27FC236}">
                  <a16:creationId xmlns:a16="http://schemas.microsoft.com/office/drawing/2014/main" id="{76B9D88F-0394-5C32-02F2-2FF82B014EC7}"/>
                </a:ext>
              </a:extLst>
            </p:cNvPr>
            <p:cNvSpPr txBox="1">
              <a:spLocks/>
            </p:cNvSpPr>
            <p:nvPr/>
          </p:nvSpPr>
          <p:spPr>
            <a:xfrm>
              <a:off x="7515061" y="5124438"/>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5.844</a:t>
              </a:r>
            </a:p>
          </p:txBody>
        </p:sp>
        <p:sp>
          <p:nvSpPr>
            <p:cNvPr id="32" name="TextBox 31">
              <a:extLst>
                <a:ext uri="{FF2B5EF4-FFF2-40B4-BE49-F238E27FC236}">
                  <a16:creationId xmlns:a16="http://schemas.microsoft.com/office/drawing/2014/main" id="{FB420708-16EF-DC23-1F2A-08FE9B4AD05C}"/>
                </a:ext>
              </a:extLst>
            </p:cNvPr>
            <p:cNvSpPr txBox="1">
              <a:spLocks/>
            </p:cNvSpPr>
            <p:nvPr/>
          </p:nvSpPr>
          <p:spPr>
            <a:xfrm>
              <a:off x="5086296" y="464033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24,6%</a:t>
              </a:r>
            </a:p>
          </p:txBody>
        </p:sp>
        <p:sp>
          <p:nvSpPr>
            <p:cNvPr id="33" name="TextBox 32">
              <a:extLst>
                <a:ext uri="{FF2B5EF4-FFF2-40B4-BE49-F238E27FC236}">
                  <a16:creationId xmlns:a16="http://schemas.microsoft.com/office/drawing/2014/main" id="{004F36ED-7F76-6370-CDD5-95D95507EA7F}"/>
                </a:ext>
              </a:extLst>
            </p:cNvPr>
            <p:cNvSpPr txBox="1">
              <a:spLocks/>
            </p:cNvSpPr>
            <p:nvPr/>
          </p:nvSpPr>
          <p:spPr>
            <a:xfrm>
              <a:off x="7515061" y="464033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30,9%</a:t>
              </a:r>
            </a:p>
          </p:txBody>
        </p:sp>
        <p:sp>
          <p:nvSpPr>
            <p:cNvPr id="35" name="TextBox 34">
              <a:extLst>
                <a:ext uri="{FF2B5EF4-FFF2-40B4-BE49-F238E27FC236}">
                  <a16:creationId xmlns:a16="http://schemas.microsoft.com/office/drawing/2014/main" id="{9DAC846E-8D7C-8FEB-826C-1920DA35C7B3}"/>
                </a:ext>
              </a:extLst>
            </p:cNvPr>
            <p:cNvSpPr txBox="1"/>
            <p:nvPr/>
          </p:nvSpPr>
          <p:spPr>
            <a:xfrm>
              <a:off x="2646308" y="2703917"/>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306</a:t>
              </a:r>
            </a:p>
          </p:txBody>
        </p:sp>
        <p:sp>
          <p:nvSpPr>
            <p:cNvPr id="37" name="TextBox 36">
              <a:extLst>
                <a:ext uri="{FF2B5EF4-FFF2-40B4-BE49-F238E27FC236}">
                  <a16:creationId xmlns:a16="http://schemas.microsoft.com/office/drawing/2014/main" id="{9D03A61C-31C3-3231-386E-FD2A997683CC}"/>
                </a:ext>
              </a:extLst>
            </p:cNvPr>
            <p:cNvSpPr txBox="1"/>
            <p:nvPr/>
          </p:nvSpPr>
          <p:spPr>
            <a:xfrm>
              <a:off x="2646308" y="3672125"/>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158DKK</a:t>
              </a:r>
            </a:p>
          </p:txBody>
        </p:sp>
        <p:sp>
          <p:nvSpPr>
            <p:cNvPr id="39" name="TextBox 38">
              <a:extLst>
                <a:ext uri="{FF2B5EF4-FFF2-40B4-BE49-F238E27FC236}">
                  <a16:creationId xmlns:a16="http://schemas.microsoft.com/office/drawing/2014/main" id="{0ADA1E32-5BDD-C38E-7FC3-D31A1FA0C93C}"/>
                </a:ext>
              </a:extLst>
            </p:cNvPr>
            <p:cNvSpPr txBox="1"/>
            <p:nvPr/>
          </p:nvSpPr>
          <p:spPr>
            <a:xfrm>
              <a:off x="2646308" y="4156229"/>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~2,5mio.</a:t>
              </a:r>
            </a:p>
          </p:txBody>
        </p:sp>
        <p:sp>
          <p:nvSpPr>
            <p:cNvPr id="41" name="TextBox 40">
              <a:extLst>
                <a:ext uri="{FF2B5EF4-FFF2-40B4-BE49-F238E27FC236}">
                  <a16:creationId xmlns:a16="http://schemas.microsoft.com/office/drawing/2014/main" id="{4DEA3C26-7195-E66E-7B8E-0040561BCFAD}"/>
                </a:ext>
              </a:extLst>
            </p:cNvPr>
            <p:cNvSpPr txBox="1">
              <a:spLocks/>
            </p:cNvSpPr>
            <p:nvPr/>
          </p:nvSpPr>
          <p:spPr>
            <a:xfrm>
              <a:off x="2646308" y="5124438"/>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19.394</a:t>
              </a:r>
            </a:p>
          </p:txBody>
        </p:sp>
        <p:sp>
          <p:nvSpPr>
            <p:cNvPr id="43" name="TextBox 42">
              <a:extLst>
                <a:ext uri="{FF2B5EF4-FFF2-40B4-BE49-F238E27FC236}">
                  <a16:creationId xmlns:a16="http://schemas.microsoft.com/office/drawing/2014/main" id="{86AE70C9-49E0-5963-1D71-992E0FF68563}"/>
                </a:ext>
              </a:extLst>
            </p:cNvPr>
            <p:cNvSpPr txBox="1">
              <a:spLocks/>
            </p:cNvSpPr>
            <p:nvPr/>
          </p:nvSpPr>
          <p:spPr>
            <a:xfrm>
              <a:off x="2646308" y="464033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31,4%</a:t>
              </a:r>
            </a:p>
          </p:txBody>
        </p:sp>
        <p:sp>
          <p:nvSpPr>
            <p:cNvPr id="44" name="TextBox 43">
              <a:extLst>
                <a:ext uri="{FF2B5EF4-FFF2-40B4-BE49-F238E27FC236}">
                  <a16:creationId xmlns:a16="http://schemas.microsoft.com/office/drawing/2014/main" id="{DE353B0B-F893-238F-4AE4-4D50F970CA30}"/>
                </a:ext>
              </a:extLst>
            </p:cNvPr>
            <p:cNvSpPr txBox="1"/>
            <p:nvPr/>
          </p:nvSpPr>
          <p:spPr>
            <a:xfrm>
              <a:off x="469900" y="2219813"/>
              <a:ext cx="1727356"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Detailomsætning</a:t>
              </a:r>
            </a:p>
          </p:txBody>
        </p:sp>
        <p:sp>
          <p:nvSpPr>
            <p:cNvPr id="45" name="TextBox 44">
              <a:extLst>
                <a:ext uri="{FF2B5EF4-FFF2-40B4-BE49-F238E27FC236}">
                  <a16:creationId xmlns:a16="http://schemas.microsoft.com/office/drawing/2014/main" id="{85DA907E-6D76-1497-4227-56713623EC7E}"/>
                </a:ext>
              </a:extLst>
            </p:cNvPr>
            <p:cNvSpPr txBox="1"/>
            <p:nvPr/>
          </p:nvSpPr>
          <p:spPr>
            <a:xfrm>
              <a:off x="5086296" y="221981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8.078mDKK</a:t>
              </a:r>
            </a:p>
          </p:txBody>
        </p:sp>
        <p:sp>
          <p:nvSpPr>
            <p:cNvPr id="46" name="TextBox 45">
              <a:extLst>
                <a:ext uri="{FF2B5EF4-FFF2-40B4-BE49-F238E27FC236}">
                  <a16:creationId xmlns:a16="http://schemas.microsoft.com/office/drawing/2014/main" id="{03D8F9A0-12A5-44EE-8AF9-364B40884B7C}"/>
                </a:ext>
              </a:extLst>
            </p:cNvPr>
            <p:cNvSpPr txBox="1"/>
            <p:nvPr/>
          </p:nvSpPr>
          <p:spPr>
            <a:xfrm>
              <a:off x="7515061" y="221981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4.775mDKK</a:t>
              </a:r>
            </a:p>
          </p:txBody>
        </p:sp>
        <p:sp>
          <p:nvSpPr>
            <p:cNvPr id="48" name="TextBox 47">
              <a:extLst>
                <a:ext uri="{FF2B5EF4-FFF2-40B4-BE49-F238E27FC236}">
                  <a16:creationId xmlns:a16="http://schemas.microsoft.com/office/drawing/2014/main" id="{B23D8A5D-76EF-5CEA-6803-37C4833386F7}"/>
                </a:ext>
              </a:extLst>
            </p:cNvPr>
            <p:cNvSpPr txBox="1"/>
            <p:nvPr/>
          </p:nvSpPr>
          <p:spPr>
            <a:xfrm>
              <a:off x="2646308" y="221981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20.441mDKK</a:t>
              </a:r>
            </a:p>
          </p:txBody>
        </p:sp>
        <p:grpSp>
          <p:nvGrpSpPr>
            <p:cNvPr id="56" name="Group 55">
              <a:extLst>
                <a:ext uri="{FF2B5EF4-FFF2-40B4-BE49-F238E27FC236}">
                  <a16:creationId xmlns:a16="http://schemas.microsoft.com/office/drawing/2014/main" id="{27E544F5-B474-7C26-C237-994EBFB50100}"/>
                </a:ext>
              </a:extLst>
            </p:cNvPr>
            <p:cNvGrpSpPr/>
            <p:nvPr/>
          </p:nvGrpSpPr>
          <p:grpSpPr>
            <a:xfrm>
              <a:off x="2473943" y="1609493"/>
              <a:ext cx="877731" cy="435033"/>
              <a:chOff x="1139586" y="3530976"/>
              <a:chExt cx="1131692" cy="560904"/>
            </a:xfrm>
          </p:grpSpPr>
          <p:pic>
            <p:nvPicPr>
              <p:cNvPr id="57" name="Picture 4" descr="SB_Butiksnavn_RGB">
                <a:extLst>
                  <a:ext uri="{FF2B5EF4-FFF2-40B4-BE49-F238E27FC236}">
                    <a16:creationId xmlns:a16="http://schemas.microsoft.com/office/drawing/2014/main" id="{83C6EABF-70A2-D4AB-7A72-B3C64529503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39586" y="3530976"/>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Rounded Corners 57">
                <a:extLst>
                  <a:ext uri="{FF2B5EF4-FFF2-40B4-BE49-F238E27FC236}">
                    <a16:creationId xmlns:a16="http://schemas.microsoft.com/office/drawing/2014/main" id="{1AEC2344-3B05-BFA6-82B4-2896C4517619}"/>
                  </a:ext>
                </a:extLst>
              </p:cNvPr>
              <p:cNvSpPr/>
              <p:nvPr/>
            </p:nvSpPr>
            <p:spPr>
              <a:xfrm>
                <a:off x="1495425" y="3951790"/>
                <a:ext cx="404813" cy="69626"/>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grpSp>
          <p:nvGrpSpPr>
            <p:cNvPr id="59" name="Group 58">
              <a:extLst>
                <a:ext uri="{FF2B5EF4-FFF2-40B4-BE49-F238E27FC236}">
                  <a16:creationId xmlns:a16="http://schemas.microsoft.com/office/drawing/2014/main" id="{82D9F469-8BF7-FD19-DB1F-5A617E164702}"/>
                </a:ext>
              </a:extLst>
            </p:cNvPr>
            <p:cNvGrpSpPr/>
            <p:nvPr/>
          </p:nvGrpSpPr>
          <p:grpSpPr>
            <a:xfrm>
              <a:off x="3376796" y="1600160"/>
              <a:ext cx="877731" cy="435033"/>
              <a:chOff x="2303670" y="3518942"/>
              <a:chExt cx="1131692" cy="560904"/>
            </a:xfrm>
          </p:grpSpPr>
          <p:pic>
            <p:nvPicPr>
              <p:cNvPr id="60" name="Picture 2" descr="KV_Butiksnavn_RGB">
                <a:extLst>
                  <a:ext uri="{FF2B5EF4-FFF2-40B4-BE49-F238E27FC236}">
                    <a16:creationId xmlns:a16="http://schemas.microsoft.com/office/drawing/2014/main" id="{0DC694E6-5BD3-4959-C16B-100ADCAA65C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03670" y="3518942"/>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60">
                <a:extLst>
                  <a:ext uri="{FF2B5EF4-FFF2-40B4-BE49-F238E27FC236}">
                    <a16:creationId xmlns:a16="http://schemas.microsoft.com/office/drawing/2014/main" id="{23E64840-54FD-FD03-CD07-D295531097E2}"/>
                  </a:ext>
                </a:extLst>
              </p:cNvPr>
              <p:cNvSpPr/>
              <p:nvPr/>
            </p:nvSpPr>
            <p:spPr>
              <a:xfrm>
                <a:off x="2568465" y="3933825"/>
                <a:ext cx="548849" cy="87591"/>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pic>
          <p:nvPicPr>
            <p:cNvPr id="62" name="Picture 6" descr="COOP_LOGO_NEG_Typemark_RGB">
              <a:extLst>
                <a:ext uri="{FF2B5EF4-FFF2-40B4-BE49-F238E27FC236}">
                  <a16:creationId xmlns:a16="http://schemas.microsoft.com/office/drawing/2014/main" id="{8E28075B-C096-6C0B-BABD-E1A68873A33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35819" y="1092956"/>
              <a:ext cx="1618708" cy="45939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36F987F1-8682-5110-4194-74C4FBBA1FF9}"/>
                </a:ext>
              </a:extLst>
            </p:cNvPr>
            <p:cNvSpPr txBox="1"/>
            <p:nvPr/>
          </p:nvSpPr>
          <p:spPr>
            <a:xfrm>
              <a:off x="469900" y="3188006"/>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Markedsandel </a:t>
              </a:r>
              <a:r>
                <a:rPr lang="da-DK" sz="1400" i="1">
                  <a:solidFill>
                    <a:schemeClr val="tx1"/>
                  </a:solidFill>
                </a:rPr>
                <a:t>(U48)</a:t>
              </a:r>
            </a:p>
          </p:txBody>
        </p:sp>
        <p:sp>
          <p:nvSpPr>
            <p:cNvPr id="76" name="TextBox 75">
              <a:extLst>
                <a:ext uri="{FF2B5EF4-FFF2-40B4-BE49-F238E27FC236}">
                  <a16:creationId xmlns:a16="http://schemas.microsoft.com/office/drawing/2014/main" id="{DEFF2896-3583-7264-61A3-64875BC69F18}"/>
                </a:ext>
              </a:extLst>
            </p:cNvPr>
            <p:cNvSpPr txBox="1"/>
            <p:nvPr/>
          </p:nvSpPr>
          <p:spPr>
            <a:xfrm>
              <a:off x="5086296" y="3188021"/>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7,8%</a:t>
              </a:r>
            </a:p>
          </p:txBody>
        </p:sp>
        <p:sp>
          <p:nvSpPr>
            <p:cNvPr id="77" name="TextBox 76">
              <a:extLst>
                <a:ext uri="{FF2B5EF4-FFF2-40B4-BE49-F238E27FC236}">
                  <a16:creationId xmlns:a16="http://schemas.microsoft.com/office/drawing/2014/main" id="{D9A6567A-9720-7484-8BB9-01CD548C0B67}"/>
                </a:ext>
              </a:extLst>
            </p:cNvPr>
            <p:cNvSpPr txBox="1"/>
            <p:nvPr/>
          </p:nvSpPr>
          <p:spPr>
            <a:xfrm>
              <a:off x="7515061" y="3188021"/>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3,8%</a:t>
              </a:r>
            </a:p>
          </p:txBody>
        </p:sp>
        <p:sp>
          <p:nvSpPr>
            <p:cNvPr id="78" name="TextBox 77">
              <a:extLst>
                <a:ext uri="{FF2B5EF4-FFF2-40B4-BE49-F238E27FC236}">
                  <a16:creationId xmlns:a16="http://schemas.microsoft.com/office/drawing/2014/main" id="{2ED60AFC-C820-629A-F3E5-9FC41250794A}"/>
                </a:ext>
              </a:extLst>
            </p:cNvPr>
            <p:cNvSpPr txBox="1"/>
            <p:nvPr/>
          </p:nvSpPr>
          <p:spPr>
            <a:xfrm>
              <a:off x="2646308" y="3188021"/>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16,6%</a:t>
              </a:r>
            </a:p>
          </p:txBody>
        </p:sp>
      </p:grpSp>
      <p:cxnSp>
        <p:nvCxnSpPr>
          <p:cNvPr id="87" name="Straight Connector 86">
            <a:extLst>
              <a:ext uri="{FF2B5EF4-FFF2-40B4-BE49-F238E27FC236}">
                <a16:creationId xmlns:a16="http://schemas.microsoft.com/office/drawing/2014/main" id="{B988795D-4B75-635A-CF8A-4AAF580A3F85}"/>
              </a:ext>
            </a:extLst>
          </p:cNvPr>
          <p:cNvCxnSpPr/>
          <p:nvPr/>
        </p:nvCxnSpPr>
        <p:spPr>
          <a:xfrm>
            <a:off x="469900" y="2646528"/>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A18DD56-FC75-6849-7931-47DE1659F086}"/>
              </a:ext>
            </a:extLst>
          </p:cNvPr>
          <p:cNvCxnSpPr/>
          <p:nvPr/>
        </p:nvCxnSpPr>
        <p:spPr>
          <a:xfrm>
            <a:off x="469900" y="3130624"/>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FA875D9-87B9-7642-76D5-992D00D123DF}"/>
              </a:ext>
            </a:extLst>
          </p:cNvPr>
          <p:cNvCxnSpPr/>
          <p:nvPr/>
        </p:nvCxnSpPr>
        <p:spPr>
          <a:xfrm>
            <a:off x="469900" y="3614721"/>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EDB78B1-0DB1-D99B-5860-A7FABEB3ED2F}"/>
              </a:ext>
            </a:extLst>
          </p:cNvPr>
          <p:cNvCxnSpPr/>
          <p:nvPr/>
        </p:nvCxnSpPr>
        <p:spPr>
          <a:xfrm>
            <a:off x="469900" y="4098817"/>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E6ADAD0-F901-93B5-AAB6-47C7F53F18E5}"/>
              </a:ext>
            </a:extLst>
          </p:cNvPr>
          <p:cNvCxnSpPr/>
          <p:nvPr/>
        </p:nvCxnSpPr>
        <p:spPr>
          <a:xfrm>
            <a:off x="469900" y="4582913"/>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5533E4-2B84-3CC0-BC8B-E0219859CBF7}"/>
              </a:ext>
            </a:extLst>
          </p:cNvPr>
          <p:cNvCxnSpPr/>
          <p:nvPr/>
        </p:nvCxnSpPr>
        <p:spPr>
          <a:xfrm>
            <a:off x="469900" y="5067010"/>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BBAE582-D4F5-7B46-6F3C-06D9C24E652A}"/>
              </a:ext>
            </a:extLst>
          </p:cNvPr>
          <p:cNvCxnSpPr/>
          <p:nvPr/>
        </p:nvCxnSpPr>
        <p:spPr>
          <a:xfrm>
            <a:off x="469900" y="5551106"/>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9" name="ee4pFootnotes">
            <a:extLst>
              <a:ext uri="{FF2B5EF4-FFF2-40B4-BE49-F238E27FC236}">
                <a16:creationId xmlns:a16="http://schemas.microsoft.com/office/drawing/2014/main" id="{59A5E5B8-ACBF-FA3A-6C55-7526E95A1206}"/>
              </a:ext>
            </a:extLst>
          </p:cNvPr>
          <p:cNvSpPr>
            <a:spLocks noChangeArrowheads="1"/>
          </p:cNvSpPr>
          <p:nvPr/>
        </p:nvSpPr>
        <p:spPr bwMode="auto">
          <a:xfrm>
            <a:off x="469900" y="6376798"/>
            <a:ext cx="10800000" cy="3323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da-DK" sz="800">
                <a:solidFill>
                  <a:schemeClr val="accent5"/>
                </a:solidFill>
              </a:rPr>
              <a:t>Note: Total omsætning for alle aktive butikker i 2022 inkl. </a:t>
            </a:r>
            <a:r>
              <a:rPr lang="da-DK" sz="800" err="1">
                <a:solidFill>
                  <a:schemeClr val="accent5"/>
                </a:solidFill>
              </a:rPr>
              <a:t>BrF</a:t>
            </a:r>
            <a:r>
              <a:rPr lang="da-DK" sz="800">
                <a:solidFill>
                  <a:schemeClr val="accent5"/>
                </a:solidFill>
              </a:rPr>
              <a:t> (både ÅBÅ, Nye og Luk); </a:t>
            </a:r>
            <a:br>
              <a:rPr lang="da-DK" sz="800">
                <a:solidFill>
                  <a:schemeClr val="accent5"/>
                </a:solidFill>
              </a:rPr>
            </a:br>
            <a:r>
              <a:rPr lang="da-DK" sz="800">
                <a:solidFill>
                  <a:schemeClr val="accent5"/>
                </a:solidFill>
              </a:rPr>
              <a:t>Markedsandel inkluderer </a:t>
            </a:r>
            <a:r>
              <a:rPr lang="da-DK" sz="800" err="1">
                <a:solidFill>
                  <a:schemeClr val="accent5"/>
                </a:solidFill>
              </a:rPr>
              <a:t>BrF</a:t>
            </a:r>
            <a:r>
              <a:rPr lang="da-DK" sz="800">
                <a:solidFill>
                  <a:schemeClr val="accent5"/>
                </a:solidFill>
              </a:rPr>
              <a:t> og ekskl. </a:t>
            </a:r>
            <a:r>
              <a:rPr lang="da-DK" sz="800" err="1">
                <a:solidFill>
                  <a:schemeClr val="accent5"/>
                </a:solidFill>
              </a:rPr>
              <a:t>Lidl</a:t>
            </a:r>
            <a:r>
              <a:rPr lang="da-DK" sz="800">
                <a:solidFill>
                  <a:schemeClr val="accent5"/>
                </a:solidFill>
              </a:rPr>
              <a:t>; Antal butikker inkl. </a:t>
            </a:r>
            <a:r>
              <a:rPr lang="da-DK" sz="800" err="1">
                <a:solidFill>
                  <a:schemeClr val="accent5"/>
                </a:solidFill>
              </a:rPr>
              <a:t>BrF</a:t>
            </a:r>
            <a:r>
              <a:rPr lang="da-DK" sz="800">
                <a:solidFill>
                  <a:schemeClr val="accent5"/>
                </a:solidFill>
              </a:rPr>
              <a:t> per oktober 2023; </a:t>
            </a:r>
            <a:br>
              <a:rPr lang="da-DK" sz="800">
                <a:solidFill>
                  <a:schemeClr val="accent5"/>
                </a:solidFill>
              </a:rPr>
            </a:br>
            <a:r>
              <a:rPr lang="da-DK" sz="800">
                <a:solidFill>
                  <a:schemeClr val="accent5"/>
                </a:solidFill>
              </a:rPr>
              <a:t>Kunder/ugen for 2022; Antal medarbejdere per Q4 2023</a:t>
            </a:r>
          </a:p>
        </p:txBody>
      </p:sp>
    </p:spTree>
    <p:extLst>
      <p:ext uri="{BB962C8B-B14F-4D97-AF65-F5344CB8AC3E}">
        <p14:creationId xmlns:p14="http://schemas.microsoft.com/office/powerpoint/2010/main" val="14044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3FA9D917-E2CA-4A1F-8E8B-371EE2A2AFDF}"/>
              </a:ext>
            </a:extLst>
          </p:cNvPr>
          <p:cNvGraphicFramePr>
            <a:graphicFrameLocks noChangeAspect="1"/>
          </p:cNvGraphicFramePr>
          <p:nvPr>
            <p:custDataLst>
              <p:tags r:id="rId1"/>
            </p:custDataLst>
            <p:extLst>
              <p:ext uri="{D42A27DB-BD31-4B8C-83A1-F6EECF244321}">
                <p14:modId xmlns:p14="http://schemas.microsoft.com/office/powerpoint/2010/main" val="2483280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14" name="Objekt 13" hidden="1">
                        <a:extLst>
                          <a:ext uri="{FF2B5EF4-FFF2-40B4-BE49-F238E27FC236}">
                            <a16:creationId xmlns:a16="http://schemas.microsoft.com/office/drawing/2014/main" id="{3FA9D917-E2CA-4A1F-8E8B-371EE2A2AF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CC9F6838-ABBB-484A-A1AD-BADB58645BFD}"/>
              </a:ext>
            </a:extLst>
          </p:cNvPr>
          <p:cNvSpPr>
            <a:spLocks noGrp="1"/>
          </p:cNvSpPr>
          <p:nvPr>
            <p:ph type="title"/>
          </p:nvPr>
        </p:nvSpPr>
        <p:spPr/>
        <p:txBody>
          <a:bodyPr/>
          <a:lstStyle/>
          <a:p>
            <a:endParaRPr lang="da-DK"/>
          </a:p>
        </p:txBody>
      </p:sp>
      <p:pic>
        <p:nvPicPr>
          <p:cNvPr id="100354" name="Picture 2" descr="Irma gør black friday til &quot;Friday Donation&quot; - RetailNews">
            <a:extLst>
              <a:ext uri="{FF2B5EF4-FFF2-40B4-BE49-F238E27FC236}">
                <a16:creationId xmlns:a16="http://schemas.microsoft.com/office/drawing/2014/main" id="{E9587615-1F94-46DF-B094-D18A24C09486}"/>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A926F886-7EE7-4401-95EC-D3615C024DD8}"/>
              </a:ext>
            </a:extLst>
          </p:cNvPr>
          <p:cNvSpPr/>
          <p:nvPr/>
        </p:nvSpPr>
        <p:spPr>
          <a:xfrm>
            <a:off x="3280229" y="751114"/>
            <a:ext cx="8911769" cy="555897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3" name="Tekstfelt 2">
            <a:extLst>
              <a:ext uri="{FF2B5EF4-FFF2-40B4-BE49-F238E27FC236}">
                <a16:creationId xmlns:a16="http://schemas.microsoft.com/office/drawing/2014/main" id="{0880C741-6053-40D8-9DD8-A9AE205F9893}"/>
              </a:ext>
            </a:extLst>
          </p:cNvPr>
          <p:cNvSpPr txBox="1"/>
          <p:nvPr/>
        </p:nvSpPr>
        <p:spPr>
          <a:xfrm>
            <a:off x="3698797" y="1341878"/>
            <a:ext cx="7870505" cy="984885"/>
          </a:xfrm>
          <a:prstGeom prst="rect">
            <a:avLst/>
          </a:prstGeom>
          <a:noFill/>
        </p:spPr>
        <p:txBody>
          <a:bodyPr wrap="squar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C31414"/>
                </a:solidFill>
                <a:effectLst/>
                <a:uLnTx/>
                <a:uFillTx/>
                <a:latin typeface="COOP"/>
              </a:rPr>
              <a:t>Vi er næsten </a:t>
            </a:r>
            <a:r>
              <a:rPr lang="da-DK" sz="3200" b="1" dirty="0">
                <a:solidFill>
                  <a:srgbClr val="C31414"/>
                </a:solidFill>
                <a:latin typeface="COOP"/>
              </a:rPr>
              <a:t>færdig</a:t>
            </a:r>
            <a:r>
              <a:rPr kumimoji="0" lang="da-DK" sz="3200" b="1" i="0" u="none" strike="noStrike" kern="1200" cap="none" spc="0" normalizeH="0" baseline="0" noProof="0" dirty="0">
                <a:ln>
                  <a:noFill/>
                </a:ln>
                <a:solidFill>
                  <a:srgbClr val="C31414"/>
                </a:solidFill>
                <a:effectLst/>
                <a:uLnTx/>
                <a:uFillTx/>
                <a:latin typeface="COOP"/>
              </a:rPr>
              <a:t> med Irma konverteringerne</a:t>
            </a:r>
          </a:p>
        </p:txBody>
      </p:sp>
      <p:pic>
        <p:nvPicPr>
          <p:cNvPr id="40" name="Picture 2">
            <a:extLst>
              <a:ext uri="{FF2B5EF4-FFF2-40B4-BE49-F238E27FC236}">
                <a16:creationId xmlns:a16="http://schemas.microsoft.com/office/drawing/2014/main" id="{3C40ADC2-3C4E-40A5-8571-203355B3E92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361896" y="5012089"/>
            <a:ext cx="585557" cy="1242787"/>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uppe 38">
            <a:extLst>
              <a:ext uri="{FF2B5EF4-FFF2-40B4-BE49-F238E27FC236}">
                <a16:creationId xmlns:a16="http://schemas.microsoft.com/office/drawing/2014/main" id="{E9396BE9-3AE6-41DD-A717-C567DCC4E0C4}"/>
              </a:ext>
            </a:extLst>
          </p:cNvPr>
          <p:cNvGrpSpPr/>
          <p:nvPr/>
        </p:nvGrpSpPr>
        <p:grpSpPr>
          <a:xfrm>
            <a:off x="3642986" y="2519263"/>
            <a:ext cx="7926316" cy="2705880"/>
            <a:chOff x="3642986" y="2519263"/>
            <a:chExt cx="7926316" cy="2705880"/>
          </a:xfrm>
        </p:grpSpPr>
        <p:grpSp>
          <p:nvGrpSpPr>
            <p:cNvPr id="8" name="Gruppe 7">
              <a:extLst>
                <a:ext uri="{FF2B5EF4-FFF2-40B4-BE49-F238E27FC236}">
                  <a16:creationId xmlns:a16="http://schemas.microsoft.com/office/drawing/2014/main" id="{4C9BDA6D-21DB-47C3-9F5F-49AB5C44234D}"/>
                </a:ext>
              </a:extLst>
            </p:cNvPr>
            <p:cNvGrpSpPr/>
            <p:nvPr/>
          </p:nvGrpSpPr>
          <p:grpSpPr>
            <a:xfrm>
              <a:off x="3642986" y="2519263"/>
              <a:ext cx="1683757" cy="2705880"/>
              <a:chOff x="3642986" y="2519263"/>
              <a:chExt cx="1683757" cy="2705880"/>
            </a:xfrm>
          </p:grpSpPr>
          <p:pic>
            <p:nvPicPr>
              <p:cNvPr id="9" name="Graphic 67">
                <a:extLst>
                  <a:ext uri="{FF2B5EF4-FFF2-40B4-BE49-F238E27FC236}">
                    <a16:creationId xmlns:a16="http://schemas.microsoft.com/office/drawing/2014/main" id="{033D4047-DB35-4147-A637-A47B5556EDD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12063" y="2952910"/>
                <a:ext cx="1308635" cy="375884"/>
              </a:xfrm>
              <a:prstGeom prst="rect">
                <a:avLst/>
              </a:prstGeom>
            </p:spPr>
          </p:pic>
          <p:grpSp>
            <p:nvGrpSpPr>
              <p:cNvPr id="10" name="Gruppe 9">
                <a:extLst>
                  <a:ext uri="{FF2B5EF4-FFF2-40B4-BE49-F238E27FC236}">
                    <a16:creationId xmlns:a16="http://schemas.microsoft.com/office/drawing/2014/main" id="{E57F9042-DC55-4820-B7D2-969C5B632152}"/>
                  </a:ext>
                </a:extLst>
              </p:cNvPr>
              <p:cNvGrpSpPr/>
              <p:nvPr/>
            </p:nvGrpSpPr>
            <p:grpSpPr>
              <a:xfrm>
                <a:off x="3984049" y="3552940"/>
                <a:ext cx="964665" cy="1517480"/>
                <a:chOff x="6646902" y="1315804"/>
                <a:chExt cx="601817" cy="946698"/>
              </a:xfrm>
            </p:grpSpPr>
            <p:pic>
              <p:nvPicPr>
                <p:cNvPr id="11" name="Grafik 10" descr="Butik kontur">
                  <a:extLst>
                    <a:ext uri="{FF2B5EF4-FFF2-40B4-BE49-F238E27FC236}">
                      <a16:creationId xmlns:a16="http://schemas.microsoft.com/office/drawing/2014/main" id="{3342AF7F-D90E-4EE0-9A67-F5860288D78D}"/>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89740" y="1315804"/>
                  <a:ext cx="516157" cy="516154"/>
                </a:xfrm>
                <a:prstGeom prst="rect">
                  <a:avLst/>
                </a:prstGeom>
              </p:spPr>
            </p:pic>
            <p:sp>
              <p:nvSpPr>
                <p:cNvPr id="12" name="Rektangel 11">
                  <a:extLst>
                    <a:ext uri="{FF2B5EF4-FFF2-40B4-BE49-F238E27FC236}">
                      <a16:creationId xmlns:a16="http://schemas.microsoft.com/office/drawing/2014/main" id="{9D79A158-58D2-49BA-A916-A54B04B5DDEE}"/>
                    </a:ext>
                  </a:extLst>
                </p:cNvPr>
                <p:cNvSpPr/>
                <p:nvPr/>
              </p:nvSpPr>
              <p:spPr>
                <a:xfrm>
                  <a:off x="6646902" y="1746346"/>
                  <a:ext cx="601817" cy="516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ysClr val="windowText" lastClr="000000"/>
                      </a:solidFill>
                      <a:effectLst/>
                      <a:uLnTx/>
                      <a:uFillTx/>
                      <a:latin typeface="COOP"/>
                      <a:ea typeface="+mn-ea"/>
                      <a:cs typeface="+mn-cs"/>
                    </a:rPr>
                    <a:t>9</a:t>
                  </a:r>
                  <a:endParaRPr kumimoji="0" lang="da-DK" sz="3200" b="0" i="0" u="none" strike="noStrike" kern="1200" cap="none" spc="0" normalizeH="0" baseline="0" noProof="0">
                    <a:ln>
                      <a:noFill/>
                    </a:ln>
                    <a:solidFill>
                      <a:sysClr val="windowText" lastClr="000000"/>
                    </a:solidFill>
                    <a:effectLst/>
                    <a:uLnTx/>
                    <a:uFillTx/>
                    <a:latin typeface="COOP"/>
                    <a:ea typeface="+mn-ea"/>
                    <a:cs typeface="+mn-cs"/>
                  </a:endParaRPr>
                </a:p>
              </p:txBody>
            </p:sp>
          </p:grpSp>
          <p:sp>
            <p:nvSpPr>
              <p:cNvPr id="6" name="Rektangel 5">
                <a:extLst>
                  <a:ext uri="{FF2B5EF4-FFF2-40B4-BE49-F238E27FC236}">
                    <a16:creationId xmlns:a16="http://schemas.microsoft.com/office/drawing/2014/main" id="{DFA430B5-53EF-455F-A196-80549809615C}"/>
                  </a:ext>
                </a:extLst>
              </p:cNvPr>
              <p:cNvSpPr/>
              <p:nvPr/>
            </p:nvSpPr>
            <p:spPr>
              <a:xfrm>
                <a:off x="3642986" y="2519263"/>
                <a:ext cx="1683757" cy="270588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grpSp>
        <p:grpSp>
          <p:nvGrpSpPr>
            <p:cNvPr id="36" name="Gruppe 35">
              <a:extLst>
                <a:ext uri="{FF2B5EF4-FFF2-40B4-BE49-F238E27FC236}">
                  <a16:creationId xmlns:a16="http://schemas.microsoft.com/office/drawing/2014/main" id="{9497D951-D17D-44A1-8385-CF6BB4DA1000}"/>
                </a:ext>
              </a:extLst>
            </p:cNvPr>
            <p:cNvGrpSpPr/>
            <p:nvPr/>
          </p:nvGrpSpPr>
          <p:grpSpPr>
            <a:xfrm>
              <a:off x="5723839" y="2519263"/>
              <a:ext cx="1683757" cy="2705880"/>
              <a:chOff x="5486301" y="2519263"/>
              <a:chExt cx="1683757" cy="2705880"/>
            </a:xfrm>
          </p:grpSpPr>
          <p:grpSp>
            <p:nvGrpSpPr>
              <p:cNvPr id="17" name="Gruppe 16">
                <a:extLst>
                  <a:ext uri="{FF2B5EF4-FFF2-40B4-BE49-F238E27FC236}">
                    <a16:creationId xmlns:a16="http://schemas.microsoft.com/office/drawing/2014/main" id="{B2304A19-C7EC-4678-B939-A9345912B1A2}"/>
                  </a:ext>
                </a:extLst>
              </p:cNvPr>
              <p:cNvGrpSpPr/>
              <p:nvPr/>
            </p:nvGrpSpPr>
            <p:grpSpPr>
              <a:xfrm>
                <a:off x="5827364" y="3552940"/>
                <a:ext cx="964665" cy="1517480"/>
                <a:chOff x="6646902" y="1315804"/>
                <a:chExt cx="601817" cy="946698"/>
              </a:xfrm>
            </p:grpSpPr>
            <p:pic>
              <p:nvPicPr>
                <p:cNvPr id="19" name="Grafik 18" descr="Butik kontur">
                  <a:extLst>
                    <a:ext uri="{FF2B5EF4-FFF2-40B4-BE49-F238E27FC236}">
                      <a16:creationId xmlns:a16="http://schemas.microsoft.com/office/drawing/2014/main" id="{61B83D54-D2A8-4282-A6D4-6643086B459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89740" y="1315804"/>
                  <a:ext cx="516157" cy="516154"/>
                </a:xfrm>
                <a:prstGeom prst="rect">
                  <a:avLst/>
                </a:prstGeom>
              </p:spPr>
            </p:pic>
            <p:sp>
              <p:nvSpPr>
                <p:cNvPr id="20" name="Rektangel 19">
                  <a:extLst>
                    <a:ext uri="{FF2B5EF4-FFF2-40B4-BE49-F238E27FC236}">
                      <a16:creationId xmlns:a16="http://schemas.microsoft.com/office/drawing/2014/main" id="{5E10D83F-1AED-4716-B393-979EC930C527}"/>
                    </a:ext>
                  </a:extLst>
                </p:cNvPr>
                <p:cNvSpPr/>
                <p:nvPr/>
              </p:nvSpPr>
              <p:spPr>
                <a:xfrm>
                  <a:off x="6646902" y="1746346"/>
                  <a:ext cx="601817" cy="516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ysClr val="windowText" lastClr="000000"/>
                      </a:solidFill>
                      <a:effectLst/>
                      <a:uLnTx/>
                      <a:uFillTx/>
                      <a:latin typeface="COOP"/>
                      <a:ea typeface="+mn-ea"/>
                      <a:cs typeface="+mn-cs"/>
                    </a:rPr>
                    <a:t>28</a:t>
                  </a:r>
                  <a:endParaRPr kumimoji="0" lang="da-DK" sz="3200" b="0" i="0" u="none" strike="noStrike" kern="1200" cap="none" spc="0" normalizeH="0" baseline="0" noProof="0">
                    <a:ln>
                      <a:noFill/>
                    </a:ln>
                    <a:solidFill>
                      <a:sysClr val="windowText" lastClr="000000"/>
                    </a:solidFill>
                    <a:effectLst/>
                    <a:uLnTx/>
                    <a:uFillTx/>
                    <a:latin typeface="COOP"/>
                    <a:ea typeface="+mn-ea"/>
                    <a:cs typeface="+mn-cs"/>
                  </a:endParaRPr>
                </a:p>
              </p:txBody>
            </p:sp>
          </p:grpSp>
          <p:sp>
            <p:nvSpPr>
              <p:cNvPr id="18" name="Rektangel 17">
                <a:extLst>
                  <a:ext uri="{FF2B5EF4-FFF2-40B4-BE49-F238E27FC236}">
                    <a16:creationId xmlns:a16="http://schemas.microsoft.com/office/drawing/2014/main" id="{0CDAF534-91EE-45D6-B15B-0EAB4A28314E}"/>
                  </a:ext>
                </a:extLst>
              </p:cNvPr>
              <p:cNvSpPr/>
              <p:nvPr/>
            </p:nvSpPr>
            <p:spPr>
              <a:xfrm>
                <a:off x="5486301" y="2519263"/>
                <a:ext cx="1683757" cy="270588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pic>
            <p:nvPicPr>
              <p:cNvPr id="33" name="Picture 2">
                <a:extLst>
                  <a:ext uri="{FF2B5EF4-FFF2-40B4-BE49-F238E27FC236}">
                    <a16:creationId xmlns:a16="http://schemas.microsoft.com/office/drawing/2014/main" id="{704AD29F-F9E4-463B-9011-7B9076142EF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987329" y="2789364"/>
                <a:ext cx="628186" cy="6134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pe 36">
              <a:extLst>
                <a:ext uri="{FF2B5EF4-FFF2-40B4-BE49-F238E27FC236}">
                  <a16:creationId xmlns:a16="http://schemas.microsoft.com/office/drawing/2014/main" id="{2447BA01-9B39-4D3B-979C-AE11CC535B74}"/>
                </a:ext>
              </a:extLst>
            </p:cNvPr>
            <p:cNvGrpSpPr/>
            <p:nvPr/>
          </p:nvGrpSpPr>
          <p:grpSpPr>
            <a:xfrm>
              <a:off x="7804692" y="2519263"/>
              <a:ext cx="1683757" cy="2705880"/>
              <a:chOff x="7358644" y="2519263"/>
              <a:chExt cx="1683757" cy="2705880"/>
            </a:xfrm>
          </p:grpSpPr>
          <p:grpSp>
            <p:nvGrpSpPr>
              <p:cNvPr id="23" name="Gruppe 22">
                <a:extLst>
                  <a:ext uri="{FF2B5EF4-FFF2-40B4-BE49-F238E27FC236}">
                    <a16:creationId xmlns:a16="http://schemas.microsoft.com/office/drawing/2014/main" id="{04CCB1CD-43BC-4BD1-8480-14F8EEDA6648}"/>
                  </a:ext>
                </a:extLst>
              </p:cNvPr>
              <p:cNvGrpSpPr/>
              <p:nvPr/>
            </p:nvGrpSpPr>
            <p:grpSpPr>
              <a:xfrm>
                <a:off x="7699707" y="3552940"/>
                <a:ext cx="964665" cy="1517480"/>
                <a:chOff x="6646902" y="1315804"/>
                <a:chExt cx="601817" cy="946698"/>
              </a:xfrm>
            </p:grpSpPr>
            <p:pic>
              <p:nvPicPr>
                <p:cNvPr id="25" name="Grafik 24" descr="Butik kontur">
                  <a:extLst>
                    <a:ext uri="{FF2B5EF4-FFF2-40B4-BE49-F238E27FC236}">
                      <a16:creationId xmlns:a16="http://schemas.microsoft.com/office/drawing/2014/main" id="{8539B168-E2A2-4610-A70F-41A354CED0A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89740" y="1315804"/>
                  <a:ext cx="516157" cy="516154"/>
                </a:xfrm>
                <a:prstGeom prst="rect">
                  <a:avLst/>
                </a:prstGeom>
              </p:spPr>
            </p:pic>
            <p:sp>
              <p:nvSpPr>
                <p:cNvPr id="26" name="Rektangel 25">
                  <a:extLst>
                    <a:ext uri="{FF2B5EF4-FFF2-40B4-BE49-F238E27FC236}">
                      <a16:creationId xmlns:a16="http://schemas.microsoft.com/office/drawing/2014/main" id="{5B280F53-BEF6-4837-98E2-B588028D5571}"/>
                    </a:ext>
                  </a:extLst>
                </p:cNvPr>
                <p:cNvSpPr/>
                <p:nvPr/>
              </p:nvSpPr>
              <p:spPr>
                <a:xfrm>
                  <a:off x="6646902" y="1746346"/>
                  <a:ext cx="601817" cy="516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ysClr val="windowText" lastClr="000000"/>
                      </a:solidFill>
                      <a:effectLst/>
                      <a:uLnTx/>
                      <a:uFillTx/>
                      <a:latin typeface="COOP"/>
                      <a:ea typeface="+mn-ea"/>
                      <a:cs typeface="+mn-cs"/>
                    </a:rPr>
                    <a:t>11</a:t>
                  </a:r>
                  <a:endParaRPr kumimoji="0" lang="da-DK" sz="3200" b="0" i="0" u="none" strike="noStrike" kern="1200" cap="none" spc="0" normalizeH="0" baseline="0" noProof="0">
                    <a:ln>
                      <a:noFill/>
                    </a:ln>
                    <a:solidFill>
                      <a:sysClr val="windowText" lastClr="000000"/>
                    </a:solidFill>
                    <a:effectLst/>
                    <a:uLnTx/>
                    <a:uFillTx/>
                    <a:latin typeface="COOP"/>
                    <a:ea typeface="+mn-ea"/>
                    <a:cs typeface="+mn-cs"/>
                  </a:endParaRPr>
                </a:p>
              </p:txBody>
            </p:sp>
          </p:grpSp>
          <p:sp>
            <p:nvSpPr>
              <p:cNvPr id="24" name="Rektangel 23">
                <a:extLst>
                  <a:ext uri="{FF2B5EF4-FFF2-40B4-BE49-F238E27FC236}">
                    <a16:creationId xmlns:a16="http://schemas.microsoft.com/office/drawing/2014/main" id="{B828965E-D5A5-4D57-A782-5DDBE5ED5BAE}"/>
                  </a:ext>
                </a:extLst>
              </p:cNvPr>
              <p:cNvSpPr/>
              <p:nvPr/>
            </p:nvSpPr>
            <p:spPr>
              <a:xfrm>
                <a:off x="7358644" y="2519263"/>
                <a:ext cx="1683757" cy="270588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grpSp>
        <p:grpSp>
          <p:nvGrpSpPr>
            <p:cNvPr id="38" name="Gruppe 37">
              <a:extLst>
                <a:ext uri="{FF2B5EF4-FFF2-40B4-BE49-F238E27FC236}">
                  <a16:creationId xmlns:a16="http://schemas.microsoft.com/office/drawing/2014/main" id="{78012B75-24A0-4164-8916-D10862B0518D}"/>
                </a:ext>
              </a:extLst>
            </p:cNvPr>
            <p:cNvGrpSpPr/>
            <p:nvPr/>
          </p:nvGrpSpPr>
          <p:grpSpPr>
            <a:xfrm>
              <a:off x="9885545" y="2519263"/>
              <a:ext cx="1683757" cy="2705880"/>
              <a:chOff x="9216472" y="2519263"/>
              <a:chExt cx="1683757" cy="2705880"/>
            </a:xfrm>
          </p:grpSpPr>
          <p:grpSp>
            <p:nvGrpSpPr>
              <p:cNvPr id="29" name="Gruppe 28">
                <a:extLst>
                  <a:ext uri="{FF2B5EF4-FFF2-40B4-BE49-F238E27FC236}">
                    <a16:creationId xmlns:a16="http://schemas.microsoft.com/office/drawing/2014/main" id="{2628FFE9-B62F-4F6E-8D20-F487359B45BB}"/>
                  </a:ext>
                </a:extLst>
              </p:cNvPr>
              <p:cNvGrpSpPr/>
              <p:nvPr/>
            </p:nvGrpSpPr>
            <p:grpSpPr>
              <a:xfrm>
                <a:off x="9557535" y="3552940"/>
                <a:ext cx="964665" cy="1517480"/>
                <a:chOff x="6646902" y="1315804"/>
                <a:chExt cx="601817" cy="946698"/>
              </a:xfrm>
            </p:grpSpPr>
            <p:pic>
              <p:nvPicPr>
                <p:cNvPr id="31" name="Grafik 30" descr="Butik kontur">
                  <a:extLst>
                    <a:ext uri="{FF2B5EF4-FFF2-40B4-BE49-F238E27FC236}">
                      <a16:creationId xmlns:a16="http://schemas.microsoft.com/office/drawing/2014/main" id="{B4D5238E-EB09-4137-B777-B1F0A04ADDA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89740" y="1315804"/>
                  <a:ext cx="516157" cy="516154"/>
                </a:xfrm>
                <a:prstGeom prst="rect">
                  <a:avLst/>
                </a:prstGeom>
              </p:spPr>
            </p:pic>
            <p:sp>
              <p:nvSpPr>
                <p:cNvPr id="32" name="Rektangel 31">
                  <a:extLst>
                    <a:ext uri="{FF2B5EF4-FFF2-40B4-BE49-F238E27FC236}">
                      <a16:creationId xmlns:a16="http://schemas.microsoft.com/office/drawing/2014/main" id="{F2BF5153-8C4B-4A2D-8646-3F042723D83E}"/>
                    </a:ext>
                  </a:extLst>
                </p:cNvPr>
                <p:cNvSpPr/>
                <p:nvPr/>
              </p:nvSpPr>
              <p:spPr>
                <a:xfrm>
                  <a:off x="6646902" y="1746346"/>
                  <a:ext cx="601817" cy="516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ysClr val="windowText" lastClr="000000"/>
                      </a:solidFill>
                      <a:effectLst/>
                      <a:uLnTx/>
                      <a:uFillTx/>
                      <a:latin typeface="COOP"/>
                      <a:ea typeface="+mn-ea"/>
                      <a:cs typeface="+mn-cs"/>
                    </a:rPr>
                    <a:t>17</a:t>
                  </a:r>
                  <a:endParaRPr kumimoji="0" lang="da-DK" sz="3200" b="0" i="0" u="none" strike="noStrike" kern="1200" cap="none" spc="0" normalizeH="0" baseline="0" noProof="0">
                    <a:ln>
                      <a:noFill/>
                    </a:ln>
                    <a:solidFill>
                      <a:sysClr val="windowText" lastClr="000000"/>
                    </a:solidFill>
                    <a:effectLst/>
                    <a:uLnTx/>
                    <a:uFillTx/>
                    <a:latin typeface="COOP"/>
                    <a:ea typeface="+mn-ea"/>
                    <a:cs typeface="+mn-cs"/>
                  </a:endParaRPr>
                </a:p>
              </p:txBody>
            </p:sp>
          </p:grpSp>
          <p:sp>
            <p:nvSpPr>
              <p:cNvPr id="30" name="Rektangel 29">
                <a:extLst>
                  <a:ext uri="{FF2B5EF4-FFF2-40B4-BE49-F238E27FC236}">
                    <a16:creationId xmlns:a16="http://schemas.microsoft.com/office/drawing/2014/main" id="{674CFF84-2E53-4CAF-8993-576AC6B30960}"/>
                  </a:ext>
                </a:extLst>
              </p:cNvPr>
              <p:cNvSpPr/>
              <p:nvPr/>
            </p:nvSpPr>
            <p:spPr>
              <a:xfrm>
                <a:off x="9216472" y="2519263"/>
                <a:ext cx="1683757" cy="270588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13" name="Tekstfelt 12">
                <a:extLst>
                  <a:ext uri="{FF2B5EF4-FFF2-40B4-BE49-F238E27FC236}">
                    <a16:creationId xmlns:a16="http://schemas.microsoft.com/office/drawing/2014/main" id="{9462CBB2-5529-4836-B814-FA610CC978A1}"/>
                  </a:ext>
                </a:extLst>
              </p:cNvPr>
              <p:cNvSpPr txBox="1"/>
              <p:nvPr/>
            </p:nvSpPr>
            <p:spPr>
              <a:xfrm>
                <a:off x="9332686" y="3050418"/>
                <a:ext cx="1451428" cy="276999"/>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000000"/>
                    </a:solidFill>
                    <a:effectLst/>
                    <a:uLnTx/>
                    <a:uFillTx/>
                    <a:latin typeface="COOP"/>
                    <a:ea typeface="+mn-ea"/>
                    <a:cs typeface="+mn-cs"/>
                  </a:rPr>
                  <a:t>LUKKER</a:t>
                </a:r>
              </a:p>
            </p:txBody>
          </p:sp>
        </p:grpSp>
      </p:grpSp>
      <p:pic>
        <p:nvPicPr>
          <p:cNvPr id="34" name="Billede 33" descr="Et billede, der indeholder Font/skrifttype, tekst, skærmbillede, Grafik&#10;&#10;Automatisk genereret beskrivelse">
            <a:extLst>
              <a:ext uri="{FF2B5EF4-FFF2-40B4-BE49-F238E27FC236}">
                <a16:creationId xmlns:a16="http://schemas.microsoft.com/office/drawing/2014/main" id="{9DE529ED-35D4-451C-A4A1-9FEA93D7328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94239" y="2740083"/>
            <a:ext cx="1103712" cy="529885"/>
          </a:xfrm>
          <a:prstGeom prst="rect">
            <a:avLst/>
          </a:prstGeom>
        </p:spPr>
      </p:pic>
    </p:spTree>
    <p:extLst>
      <p:ext uri="{BB962C8B-B14F-4D97-AF65-F5344CB8AC3E}">
        <p14:creationId xmlns:p14="http://schemas.microsoft.com/office/powerpoint/2010/main" val="286639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81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QR73tksNTpeUCXuAbJV1o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vYLNM4uJSBGfEHVPuuChk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XLWCS7kRnWGXrvpWL2Dv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2hqJPGMeQk.JbHlm9szcd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2dd0O8pSTpCeW2hgjFox6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m.qINoXZS7G4ForQTTZOf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y3NJra05SXS9o1bvGujJH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u8Vr22UdSFmjMnBK6sP7M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J8JrvvfRSKOs.mCsZr5sY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R43z7vaABdp9j0r9C8Kb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bdLxl0wMSbiQt58LCCKJ9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wv8wzpK0SB2BnaJo3b8jh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OP Grid 16:9 - 1737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1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ustom 1">
      <a:majorFont>
        <a:latin typeface="COOP"/>
        <a:ea typeface=""/>
        <a:cs typeface=""/>
      </a:majorFont>
      <a:minorFont>
        <a:latin typeface="CO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OP Grid 16:9 - 1737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4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ustom 1">
      <a:majorFont>
        <a:latin typeface="COOP"/>
        <a:ea typeface=""/>
        <a:cs typeface=""/>
      </a:majorFont>
      <a:minorFont>
        <a:latin typeface="CO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OOP">
      <a:majorFont>
        <a:latin typeface="COOP"/>
        <a:ea typeface=""/>
        <a:cs typeface=""/>
      </a:majorFont>
      <a:minorFont>
        <a:latin typeface="COOP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6dfbf5-d632-44ed-b667-f02680c9d9b6">
      <Terms xmlns="http://schemas.microsoft.com/office/infopath/2007/PartnerControls"/>
    </lcf76f155ced4ddcb4097134ff3c332f>
    <TaxCatchAll xmlns="ffd05442-9a9c-4f8f-8bd8-934667586c0a" xsi:nil="true"/>
    <SharedWithUsers xmlns="ffd05442-9a9c-4f8f-8bd8-934667586c0a">
      <UserInfo>
        <DisplayName>Svenningsen, Thomas</DisplayName>
        <AccountId>189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A614BD4CE8E14490E7CC3ADF30DE86" ma:contentTypeVersion="14" ma:contentTypeDescription="Create a new document." ma:contentTypeScope="" ma:versionID="cf2bd48bbe21c44026d2330738e5658c">
  <xsd:schema xmlns:xsd="http://www.w3.org/2001/XMLSchema" xmlns:xs="http://www.w3.org/2001/XMLSchema" xmlns:p="http://schemas.microsoft.com/office/2006/metadata/properties" xmlns:ns2="a86dfbf5-d632-44ed-b667-f02680c9d9b6" xmlns:ns3="ffd05442-9a9c-4f8f-8bd8-934667586c0a" targetNamespace="http://schemas.microsoft.com/office/2006/metadata/properties" ma:root="true" ma:fieldsID="7e3f69e97f27d780417acfb5d23a48f5" ns2:_="" ns3:_="">
    <xsd:import namespace="a86dfbf5-d632-44ed-b667-f02680c9d9b6"/>
    <xsd:import namespace="ffd05442-9a9c-4f8f-8bd8-934667586c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dfbf5-d632-44ed-b667-f02680c9d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85f4a6-db63-4a07-b97c-64545700266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d05442-9a9c-4f8f-8bd8-934667586c0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fd45bf-0612-475b-8d61-edae5396bdda}" ma:internalName="TaxCatchAll" ma:showField="CatchAllData" ma:web="ffd05442-9a9c-4f8f-8bd8-934667586c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CF70B9-04C5-4D97-B8A4-5FCE52E956D1}">
  <ds:schemaRefs>
    <ds:schemaRef ds:uri="http://schemas.microsoft.com/sharepoint/v3/contenttype/forms"/>
  </ds:schemaRefs>
</ds:datastoreItem>
</file>

<file path=customXml/itemProps2.xml><?xml version="1.0" encoding="utf-8"?>
<ds:datastoreItem xmlns:ds="http://schemas.openxmlformats.org/officeDocument/2006/customXml" ds:itemID="{AEE34B8A-01D0-4A67-B4CA-9ECE98DECBDB}">
  <ds:schemaRefs>
    <ds:schemaRef ds:uri="http://schemas.microsoft.com/office/2006/metadata/properties"/>
    <ds:schemaRef ds:uri="http://purl.org/dc/terms/"/>
    <ds:schemaRef ds:uri="http://schemas.microsoft.com/office/2006/documentManagement/types"/>
    <ds:schemaRef ds:uri="a86dfbf5-d632-44ed-b667-f02680c9d9b6"/>
    <ds:schemaRef ds:uri="http://schemas.openxmlformats.org/package/2006/metadata/core-properties"/>
    <ds:schemaRef ds:uri="http://purl.org/dc/dcmitype/"/>
    <ds:schemaRef ds:uri="http://schemas.microsoft.com/office/infopath/2007/PartnerControls"/>
    <ds:schemaRef ds:uri="ffd05442-9a9c-4f8f-8bd8-934667586c0a"/>
    <ds:schemaRef ds:uri="http://www.w3.org/XML/1998/namespace"/>
    <ds:schemaRef ds:uri="http://purl.org/dc/elements/1.1/"/>
  </ds:schemaRefs>
</ds:datastoreItem>
</file>

<file path=customXml/itemProps3.xml><?xml version="1.0" encoding="utf-8"?>
<ds:datastoreItem xmlns:ds="http://schemas.openxmlformats.org/officeDocument/2006/customXml" ds:itemID="{5ED62FAB-67AE-4AA5-840D-65BE226BCED7}">
  <ds:schemaRefs>
    <ds:schemaRef ds:uri="a86dfbf5-d632-44ed-b667-f02680c9d9b6"/>
    <ds:schemaRef ds:uri="ffd05442-9a9c-4f8f-8bd8-934667586c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52</TotalTime>
  <Words>2834</Words>
  <Application>Microsoft Office PowerPoint</Application>
  <PresentationFormat>Widescreen</PresentationFormat>
  <Paragraphs>336</Paragraphs>
  <Slides>32</Slides>
  <Notes>27</Notes>
  <HiddenSlides>0</HiddenSlides>
  <MMClips>1</MMClips>
  <ScaleCrop>false</ScaleCrop>
  <HeadingPairs>
    <vt:vector size="8" baseType="variant">
      <vt:variant>
        <vt:lpstr>Benyttede skrifttyper</vt:lpstr>
      </vt:variant>
      <vt:variant>
        <vt:i4>9</vt:i4>
      </vt:variant>
      <vt:variant>
        <vt:lpstr>Tema</vt:lpstr>
      </vt:variant>
      <vt:variant>
        <vt:i4>5</vt:i4>
      </vt:variant>
      <vt:variant>
        <vt:lpstr>Integrerede OLE-servere</vt:lpstr>
      </vt:variant>
      <vt:variant>
        <vt:i4>1</vt:i4>
      </vt:variant>
      <vt:variant>
        <vt:lpstr>Slidetitler</vt:lpstr>
      </vt:variant>
      <vt:variant>
        <vt:i4>32</vt:i4>
      </vt:variant>
    </vt:vector>
  </HeadingPairs>
  <TitlesOfParts>
    <vt:vector size="47" baseType="lpstr">
      <vt:lpstr>Arial</vt:lpstr>
      <vt:lpstr>Calibri</vt:lpstr>
      <vt:lpstr>Calibri Light</vt:lpstr>
      <vt:lpstr>COOP</vt:lpstr>
      <vt:lpstr>COOP Light</vt:lpstr>
      <vt:lpstr>COOP Medium</vt:lpstr>
      <vt:lpstr>Coop365discount</vt:lpstr>
      <vt:lpstr>Noto Serif</vt:lpstr>
      <vt:lpstr>Trebuchet MS</vt:lpstr>
      <vt:lpstr>COOP Grid 16:9 - 17379</vt:lpstr>
      <vt:lpstr>1_Office Theme</vt:lpstr>
      <vt:lpstr>1_COOP Grid 16:9 - 17379</vt:lpstr>
      <vt:lpstr>4_Office Theme</vt:lpstr>
      <vt:lpstr>8_Office Theme</vt:lpstr>
      <vt:lpstr>think-cell Slide</vt:lpstr>
      <vt:lpstr>PowerPoint-præsentation</vt:lpstr>
      <vt:lpstr>PowerPoint-præsentation</vt:lpstr>
      <vt:lpstr>Unikke aktiver | Coop er en stærk spiller på det danske marked og har en lang række unikke aktiver</vt:lpstr>
      <vt:lpstr>PowerPoint-præsentation</vt:lpstr>
      <vt:lpstr>Coop arbejder i forbrugernes tjeneste, og kæmper for dem via fem Coop missioner …  </vt:lpstr>
      <vt:lpstr>PowerPoint-præsentation</vt:lpstr>
      <vt:lpstr>PowerPoint-præsentation</vt:lpstr>
      <vt:lpstr>Introduktion | Coops kæder i tal</vt:lpstr>
      <vt:lpstr>PowerPoint-præsentation</vt:lpstr>
      <vt:lpstr>Irma er nu et landsdækkende mærke</vt:lpstr>
      <vt:lpstr>PowerPoint-præsentation</vt:lpstr>
      <vt:lpstr>PowerPoint-præsentation</vt:lpstr>
      <vt:lpstr>PowerPoint-præsentation</vt:lpstr>
      <vt:lpstr>PowerPoint-præsentation</vt:lpstr>
      <vt:lpstr>Bæredygtighed | Coop anerkendes af kunderne og globalt for bæredygtighed </vt:lpstr>
      <vt:lpstr>Coop One | 1. september 2023 gik vi live med sidste rul af Coop One IT platformen efter 6 års indsats og en investering på +2 mia. DKK</vt:lpstr>
      <vt:lpstr>Unikke varemærker | 4 ud af top 6 private-label varemærker med højest kendskab er Coop varemærker med Änglamark på første pladsen</vt:lpstr>
      <vt:lpstr>PowerPoint-præsentation</vt:lpstr>
      <vt:lpstr>PowerPoint-præsentation</vt:lpstr>
      <vt:lpstr>I 2023 gik vi over til 100% Digital markedsføring. Det fortsætter vi med. Det virker, og er godt for miljøet</vt:lpstr>
      <vt:lpstr>Nyt Brugsen koncept lanceret, og udrulning i gang i hele landet. 11 nye butikker er åbnet i Storkøbenhavn</vt:lpstr>
      <vt:lpstr>Brugsen er en madbutik – Men samtidig Danmarks mest lokalt tilpassede, hvor varesortiment tilpasses kunderne</vt:lpstr>
      <vt:lpstr>Brugsen har et Lav Pris program, med en fair pris på de mest anvendte hverdagsvarer</vt:lpstr>
      <vt:lpstr>Vi har de mest tilfredse kunder på tværs af Coop Danmarks kæder – Men arbejder konstant på at blive bedre</vt:lpstr>
      <vt:lpstr>Vi mødes i Brugsen, blandt andet med inspiration til aftensmaden, med Claus Holm i Brugsens foodtruck</vt:lpstr>
      <vt:lpstr>PowerPoint-præsentation</vt:lpstr>
      <vt:lpstr>Vi afholdt en historisk store varemesse i januar, med masser af inspiration til nye varer i butikkerne</vt:lpstr>
      <vt:lpstr>Vi fastholder et tårnhøjt fokus på vores drift,  for at sikre et stærkt kundemøde, og en sund økonomi</vt:lpstr>
      <vt:lpstr>Vi skaber flere smagsoplevelser i butikkerne, blandt andet ved smagning af månedens vin og vinfestivaller</vt:lpstr>
      <vt:lpstr>Vi har indgået et nyt strategisk samarbejde med Børns Vilkår – Alle børn har brug for én, der lytter</vt:lpstr>
      <vt:lpstr>Vi afvikler landsdækkende cykelløb i samarbejde med Rigspolitiets idrætsforening – 7 etaper, 750 km.</vt:lpstr>
      <vt:lpstr>PowerPoint-præsentation</vt:lpstr>
    </vt:vector>
  </TitlesOfParts>
  <Company>Coop Danmark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31.1. offentliggjorde vi vores nye Fremtidens Coop strategi!</dc:title>
  <dc:creator>Brink, Niels Peter</dc:creator>
  <cp:lastModifiedBy>Kofoed, Michala</cp:lastModifiedBy>
  <cp:revision>6</cp:revision>
  <dcterms:created xsi:type="dcterms:W3CDTF">2023-03-27T07:10:32Z</dcterms:created>
  <dcterms:modified xsi:type="dcterms:W3CDTF">2024-02-05T13:54:02Z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0x010100BEA614BD4CE8E14490E7CC3ADF30DE86</vt:lpwstr>
  </property>
  <property fmtid="{D5CDD505-2E9C-101B-9397-08002B2CF9AE}" pid="3" name="MediaServiceImageTags">
    <vt:lpwstr/>
  </property>
</Properties>
</file>